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  <p:sldId id="263" r:id="rId11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99B948-7050-4B60-ADF5-A93E585B2CD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62228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346480-0322-4189-81D0-4D694B4ADD2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48838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3E914A-7BB6-48A5-8542-F145F4E729E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14884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D64D2B-5F3F-40E5-B9CB-5FCD6674EA4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36627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CCBB2F-67B1-4C7F-8D6A-702C0C65F95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61967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6B6470-3396-4CDB-9D13-A55293091DB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07111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146625-2103-450D-8C3C-030EBAA26F3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57730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4820BC-E5BF-419F-9A96-C546A78A035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57842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40BE0F-E36B-493A-8668-9E302B548DD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09153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370883-7040-4442-A821-047AC533E1D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93720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75ACA3-B0B0-41CC-AB3E-7468980F50C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08313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3916DAB8-17C7-45D9-B878-7FA1B69F2D83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rtosrio.gov.br/sites/default/files/2025-07/cet-logo-horizontal-br.zip" TargetMode="External"/><Relationship Id="rId2" Type="http://schemas.openxmlformats.org/officeDocument/2006/relationships/hyperlink" Target="https://www.portosrio.gov.br/sites/default/files/2025-07/cet-logo-vertical-br.zi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628900"/>
            <a:ext cx="7924800" cy="1600200"/>
          </a:xfrm>
        </p:spPr>
        <p:txBody>
          <a:bodyPr anchor="ctr"/>
          <a:lstStyle/>
          <a:p>
            <a:pPr eaLnBrk="1" hangingPunct="1"/>
            <a:r>
              <a:rPr lang="pt-BR" altLang="pt-BR" sz="4000" b="1" smtClean="0"/>
              <a:t>Apresentação da Logomarca da Comissão de Ética PortosRio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638800"/>
          </a:xfrm>
        </p:spPr>
        <p:txBody>
          <a:bodyPr/>
          <a:lstStyle/>
          <a:p>
            <a:pPr marL="3175" indent="-3175" algn="ctr" eaLnBrk="1" hangingPunct="1">
              <a:buFontTx/>
              <a:buNone/>
            </a:pPr>
            <a:endParaRPr lang="en-US" altLang="pt-BR" sz="5400" smtClean="0"/>
          </a:p>
          <a:p>
            <a:pPr marL="3175" indent="-3175" algn="ctr" eaLnBrk="1" hangingPunct="1">
              <a:buFontTx/>
              <a:buNone/>
            </a:pPr>
            <a:r>
              <a:rPr lang="en-US" altLang="pt-BR" sz="8000" smtClean="0"/>
              <a:t>Obrigado!</a:t>
            </a:r>
            <a:r>
              <a:rPr lang="en-US" altLang="pt-BR" sz="5400" smtClean="0"/>
              <a:t> </a:t>
            </a:r>
          </a:p>
          <a:p>
            <a:pPr marL="3175" indent="-3175" eaLnBrk="1" hangingPunct="1">
              <a:buFontTx/>
              <a:buNone/>
            </a:pPr>
            <a:endParaRPr lang="en-US" altLang="pt-BR" smtClean="0"/>
          </a:p>
          <a:p>
            <a:pPr marL="3175" indent="-3175" eaLnBrk="1" hangingPunct="1">
              <a:buFontTx/>
              <a:buNone/>
            </a:pPr>
            <a:endParaRPr lang="en-US" altLang="pt-BR" smtClean="0"/>
          </a:p>
          <a:p>
            <a:pPr marL="3175" indent="-3175" eaLnBrk="1" hangingPunct="1">
              <a:buFontTx/>
              <a:buNone/>
            </a:pPr>
            <a:endParaRPr lang="en-US" altLang="pt-BR" sz="1600" smtClean="0"/>
          </a:p>
          <a:p>
            <a:pPr marL="3175" indent="-3175" eaLnBrk="1" hangingPunct="1">
              <a:buFontTx/>
              <a:buNone/>
            </a:pPr>
            <a:endParaRPr lang="en-US" altLang="pt-BR" sz="1600" smtClean="0"/>
          </a:p>
          <a:p>
            <a:pPr marL="3175" indent="-3175" eaLnBrk="1" hangingPunct="1">
              <a:buFontTx/>
              <a:buNone/>
            </a:pPr>
            <a:endParaRPr lang="en-US" altLang="pt-BR" sz="1600" smtClean="0"/>
          </a:p>
          <a:p>
            <a:pPr marL="3175" indent="-3175" algn="r" eaLnBrk="1" hangingPunct="1">
              <a:buFontTx/>
              <a:buNone/>
            </a:pPr>
            <a:r>
              <a:rPr lang="en-US" altLang="pt-BR" sz="1600" smtClean="0"/>
              <a:t>Luiz Guilherme Soares Bomfim </a:t>
            </a:r>
            <a:br>
              <a:rPr lang="en-US" altLang="pt-BR" sz="1600" smtClean="0"/>
            </a:br>
            <a:r>
              <a:rPr lang="en-US" altLang="pt-BR" sz="1600" smtClean="0"/>
              <a:t>TSP / GERCOP</a:t>
            </a:r>
          </a:p>
          <a:p>
            <a:pPr marL="3175" indent="-3175" algn="r" eaLnBrk="1" hangingPunct="1">
              <a:buFontTx/>
              <a:buNone/>
            </a:pPr>
            <a:r>
              <a:rPr lang="en-US" altLang="pt-BR" sz="1600" smtClean="0"/>
              <a:t>07/07/2025</a:t>
            </a:r>
            <a:endParaRPr lang="pt-BR" altLang="pt-BR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 smtClean="0"/>
              <a:t>Nova logomarca da CET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pPr marL="3175" indent="-3175" eaLnBrk="1" hangingPunct="1">
              <a:buFontTx/>
              <a:buNone/>
            </a:pPr>
            <a:r>
              <a:rPr lang="pt-BR" altLang="pt-BR" smtClean="0"/>
              <a:t>Em estilo moderno e buscando harmonizar com a Logomarca oficial da PortosRio, é destinada ao uso em:</a:t>
            </a:r>
          </a:p>
          <a:p>
            <a:pPr marL="3175" indent="-3175" eaLnBrk="1" hangingPunct="1">
              <a:buFontTx/>
              <a:buNone/>
            </a:pPr>
            <a:endParaRPr lang="en-US" altLang="pt-BR" smtClean="0"/>
          </a:p>
          <a:p>
            <a:pPr marL="1030288" lvl="1" indent="-508000" eaLnBrk="1" hangingPunct="1">
              <a:buFont typeface="Wingdings" panose="05000000000000000000" pitchFamily="2" charset="2"/>
              <a:buChar char="q"/>
            </a:pPr>
            <a:r>
              <a:rPr lang="en-US" altLang="pt-BR" smtClean="0"/>
              <a:t>Publicações a serem produzidas pelo grupo da QUALIDADE DE VIDA e demais setores</a:t>
            </a:r>
          </a:p>
          <a:p>
            <a:pPr marL="1030288" lvl="1" indent="-508000" eaLnBrk="1" hangingPunct="1">
              <a:buFont typeface="Wingdings" panose="05000000000000000000" pitchFamily="2" charset="2"/>
              <a:buChar char="q"/>
            </a:pPr>
            <a:r>
              <a:rPr lang="en-US" altLang="pt-BR" smtClean="0"/>
              <a:t>Materiais institucionais</a:t>
            </a:r>
          </a:p>
          <a:p>
            <a:pPr marL="1030288" lvl="1" indent="-508000" eaLnBrk="1" hangingPunct="1">
              <a:buFont typeface="Wingdings" panose="05000000000000000000" pitchFamily="2" charset="2"/>
              <a:buChar char="q"/>
            </a:pPr>
            <a:r>
              <a:rPr lang="en-US" altLang="pt-BR" smtClean="0"/>
              <a:t>Website da empresa</a:t>
            </a:r>
            <a:endParaRPr lang="pt-BR" alt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 smtClean="0"/>
              <a:t>Identidade visual</a:t>
            </a:r>
            <a:r>
              <a:rPr lang="pt-BR" altLang="pt-BR" smtClean="0"/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6764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pt-BR" altLang="pt-BR" smtClean="0"/>
              <a:t>A logomarca combina elementos simbólicos que representam os princípios e valores da Comissão.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505200"/>
            <a:ext cx="1524000" cy="119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1" name="Text Box 7"/>
          <p:cNvSpPr txBox="1">
            <a:spLocks noChangeArrowheads="1"/>
          </p:cNvSpPr>
          <p:nvPr/>
        </p:nvSpPr>
        <p:spPr bwMode="auto">
          <a:xfrm>
            <a:off x="2590800" y="3581400"/>
            <a:ext cx="5943600" cy="249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pt-BR" sz="2800" b="1"/>
              <a:t>A Balança da Justiça</a:t>
            </a:r>
            <a:r>
              <a:rPr lang="pt-BR" altLang="pt-BR" sz="2800"/>
              <a:t> representa </a:t>
            </a:r>
            <a:br>
              <a:rPr lang="pt-BR" altLang="pt-BR" sz="2800"/>
            </a:br>
            <a:r>
              <a:rPr lang="pt-BR" altLang="pt-BR" sz="2800"/>
              <a:t>a ética, o equilíbrio e a equidade.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pt-BR" altLang="pt-BR" sz="10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pt-BR" altLang="pt-BR" sz="10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pt-BR" sz="2800" b="1"/>
              <a:t>A Bússola</a:t>
            </a:r>
            <a:r>
              <a:rPr lang="pt-BR" altLang="pt-BR" sz="2800"/>
              <a:t> representa a orientação moral e o caminho correto.</a:t>
            </a:r>
          </a:p>
        </p:txBody>
      </p:sp>
      <p:pic>
        <p:nvPicPr>
          <p:cNvPr id="4102" name="Imagem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800600"/>
            <a:ext cx="1435100" cy="148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 smtClean="0"/>
              <a:t>Cores institucionais</a:t>
            </a:r>
            <a:r>
              <a:rPr lang="pt-BR" altLang="pt-BR" smtClean="0"/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6096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pt-BR" altLang="pt-BR" smtClean="0"/>
              <a:t>Utilizadas conforme o manual da marca</a:t>
            </a:r>
          </a:p>
        </p:txBody>
      </p:sp>
      <p:pic>
        <p:nvPicPr>
          <p:cNvPr id="512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828800"/>
            <a:ext cx="2962275" cy="466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4724400" y="2895600"/>
            <a:ext cx="3657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/>
          </a:p>
        </p:txBody>
      </p:sp>
      <p:sp>
        <p:nvSpPr>
          <p:cNvPr id="5126" name="Text Box 7"/>
          <p:cNvSpPr txBox="1">
            <a:spLocks noChangeArrowheads="1"/>
          </p:cNvSpPr>
          <p:nvPr/>
        </p:nvSpPr>
        <p:spPr bwMode="auto">
          <a:xfrm>
            <a:off x="3810000" y="2286000"/>
            <a:ext cx="4816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/>
          </a:p>
        </p:txBody>
      </p:sp>
      <p:sp>
        <p:nvSpPr>
          <p:cNvPr id="5127" name="Text Box 8"/>
          <p:cNvSpPr txBox="1">
            <a:spLocks noChangeArrowheads="1"/>
          </p:cNvSpPr>
          <p:nvPr/>
        </p:nvSpPr>
        <p:spPr bwMode="auto">
          <a:xfrm>
            <a:off x="4800600" y="2057400"/>
            <a:ext cx="2546350" cy="1100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/>
              <a:t>PANTONE 302 C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/>
              <a:t>CMYK - 100 / 65 / 40 / 35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/>
              <a:t>RGB - 0 / 64 / 91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/>
              <a:t>HEXADECIMAL #00405b</a:t>
            </a:r>
            <a:r>
              <a:rPr lang="pt-BR" altLang="pt-BR" sz="1800"/>
              <a:t> </a:t>
            </a:r>
          </a:p>
        </p:txBody>
      </p:sp>
      <p:sp>
        <p:nvSpPr>
          <p:cNvPr id="5128" name="Text Box 9"/>
          <p:cNvSpPr txBox="1">
            <a:spLocks noChangeArrowheads="1"/>
          </p:cNvSpPr>
          <p:nvPr/>
        </p:nvSpPr>
        <p:spPr bwMode="auto">
          <a:xfrm>
            <a:off x="4800600" y="3624263"/>
            <a:ext cx="2490788" cy="110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/>
              <a:t>PANTONE 7716 C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/>
              <a:t>CMYK - 80 / 15 / 50 / 00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/>
              <a:t>RGB - 00 / 155 / 143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/>
              <a:t>HEXADECIMAL #009b8f</a:t>
            </a:r>
            <a:r>
              <a:rPr lang="pt-BR" altLang="pt-BR" sz="1800"/>
              <a:t> </a:t>
            </a:r>
          </a:p>
        </p:txBody>
      </p:sp>
      <p:sp>
        <p:nvSpPr>
          <p:cNvPr id="5129" name="Text Box 10"/>
          <p:cNvSpPr txBox="1">
            <a:spLocks noChangeArrowheads="1"/>
          </p:cNvSpPr>
          <p:nvPr/>
        </p:nvSpPr>
        <p:spPr bwMode="auto">
          <a:xfrm>
            <a:off x="4800600" y="5224463"/>
            <a:ext cx="4114800" cy="110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/>
              <a:t>PANTONE Cool Gray 10 C (não utilizada)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/>
              <a:t>CMYK - 00 / 00 / 00 / 80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/>
              <a:t>RGB - 88 / 87 / 87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600"/>
              <a:t>HEXADECIMAL #585757</a:t>
            </a:r>
            <a:r>
              <a:rPr lang="pt-BR" altLang="pt-BR" sz="1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 smtClean="0"/>
              <a:t>Tipografia oficial</a:t>
            </a:r>
            <a:r>
              <a:rPr lang="pt-BR" altLang="pt-BR" smtClean="0"/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pt-BR" altLang="pt-BR" sz="2800" smtClean="0"/>
              <a:t>A fonte aplicada no título COMISSÃO DE ÉTICA foi a </a:t>
            </a:r>
            <a:r>
              <a:rPr lang="pt-BR" altLang="pt-BR" sz="2800" b="1" smtClean="0"/>
              <a:t>Degular,</a:t>
            </a:r>
            <a:r>
              <a:rPr lang="pt-BR" altLang="pt-BR" sz="2800" smtClean="0"/>
              <a:t> conforme diretrizes do manual de identidade visual da empresa.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 smtClean="0"/>
              <a:t>Mensagem final</a:t>
            </a:r>
            <a:r>
              <a:rPr lang="pt-BR" altLang="pt-BR" smtClean="0"/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0" y="2438400"/>
            <a:ext cx="5257800" cy="3687763"/>
          </a:xfrm>
        </p:spPr>
        <p:txBody>
          <a:bodyPr/>
          <a:lstStyle/>
          <a:p>
            <a:pPr indent="-3175" eaLnBrk="1" hangingPunct="1">
              <a:buFontTx/>
              <a:buNone/>
              <a:tabLst>
                <a:tab pos="5262563" algn="l"/>
              </a:tabLst>
            </a:pPr>
            <a:r>
              <a:rPr lang="pt-BR" altLang="pt-BR" smtClean="0"/>
              <a:t>Esta logomarca busca traduzir, de forma visual e simbólica, os valores e a seriedade do trabalho desenvolvido pela Comissão de Ética.</a:t>
            </a:r>
            <a:endParaRPr lang="en-US" altLang="pt-BR" smtClean="0"/>
          </a:p>
          <a:p>
            <a:pPr indent="-3175" eaLnBrk="1" hangingPunct="1">
              <a:buFontTx/>
              <a:buNone/>
              <a:tabLst>
                <a:tab pos="5262563" algn="l"/>
              </a:tabLst>
            </a:pPr>
            <a:endParaRPr lang="pt-BR" altLang="pt-BR" sz="1800" smtClean="0"/>
          </a:p>
          <a:p>
            <a:pPr indent="-3175" eaLnBrk="1" hangingPunct="1">
              <a:buFontTx/>
              <a:buNone/>
              <a:tabLst>
                <a:tab pos="5262563" algn="l"/>
              </a:tabLst>
            </a:pPr>
            <a:endParaRPr lang="en-US" altLang="pt-BR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Imagem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400" y="0"/>
            <a:ext cx="6299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Imagem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3" y="2328863"/>
            <a:ext cx="8232775" cy="220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pt-BR" b="1" smtClean="0"/>
              <a:t>Material para download</a:t>
            </a:r>
            <a:endParaRPr lang="pt-BR" altLang="pt-BR" b="1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10600" cy="4983163"/>
          </a:xfrm>
        </p:spPr>
        <p:txBody>
          <a:bodyPr/>
          <a:lstStyle/>
          <a:p>
            <a:pPr marL="55563" indent="-3175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pt-BR" sz="2400" dirty="0"/>
              <a:t>A logo da </a:t>
            </a:r>
            <a:r>
              <a:rPr lang="en-US" altLang="pt-BR" sz="2400" dirty="0" err="1"/>
              <a:t>Comissão</a:t>
            </a:r>
            <a:r>
              <a:rPr lang="en-US" altLang="pt-BR" sz="2400" dirty="0"/>
              <a:t> de </a:t>
            </a:r>
            <a:r>
              <a:rPr lang="en-US" altLang="pt-BR" sz="2400" dirty="0" err="1"/>
              <a:t>Ética</a:t>
            </a:r>
            <a:r>
              <a:rPr lang="en-US" altLang="pt-BR" sz="2400" dirty="0"/>
              <a:t> </a:t>
            </a:r>
            <a:r>
              <a:rPr lang="en-US" altLang="pt-BR" sz="2400" dirty="0" err="1"/>
              <a:t>está</a:t>
            </a:r>
            <a:r>
              <a:rPr lang="en-US" altLang="pt-BR" sz="2400" dirty="0"/>
              <a:t> </a:t>
            </a:r>
            <a:r>
              <a:rPr lang="en-US" altLang="pt-BR" sz="2400" dirty="0" err="1"/>
              <a:t>disponivel</a:t>
            </a:r>
            <a:r>
              <a:rPr lang="en-US" altLang="pt-BR" sz="2400" dirty="0"/>
              <a:t> no </a:t>
            </a:r>
            <a:r>
              <a:rPr lang="en-US" altLang="pt-BR" sz="2400" dirty="0" err="1"/>
              <a:t>formato</a:t>
            </a:r>
            <a:r>
              <a:rPr lang="en-US" altLang="pt-BR" sz="2400" dirty="0"/>
              <a:t> .</a:t>
            </a:r>
            <a:r>
              <a:rPr lang="en-US" altLang="pt-BR" sz="2400" dirty="0" err="1"/>
              <a:t>png</a:t>
            </a:r>
            <a:r>
              <a:rPr lang="en-US" altLang="pt-BR" sz="2400" dirty="0"/>
              <a:t> horizontal e vertical </a:t>
            </a:r>
            <a:r>
              <a:rPr lang="en-US" altLang="pt-BR" sz="2400" dirty="0" err="1"/>
              <a:t>nas</a:t>
            </a:r>
            <a:r>
              <a:rPr lang="en-US" altLang="pt-BR" sz="2400" dirty="0"/>
              <a:t> </a:t>
            </a:r>
            <a:r>
              <a:rPr lang="en-US" altLang="pt-BR" sz="2400" dirty="0" err="1"/>
              <a:t>seguintes</a:t>
            </a:r>
            <a:r>
              <a:rPr lang="en-US" altLang="pt-BR" sz="2400" dirty="0"/>
              <a:t> </a:t>
            </a:r>
            <a:r>
              <a:rPr lang="en-US" altLang="pt-BR" sz="2400" dirty="0" err="1"/>
              <a:t>versões</a:t>
            </a:r>
            <a:r>
              <a:rPr lang="en-US" altLang="pt-BR" sz="2400" dirty="0"/>
              <a:t>:</a:t>
            </a:r>
          </a:p>
          <a:p>
            <a:pPr marL="577850" eaLnBrk="1" hangingPunct="1">
              <a:lnSpc>
                <a:spcPct val="9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pt-BR" sz="1800" dirty="0"/>
              <a:t>Duas cores com </a:t>
            </a:r>
            <a:r>
              <a:rPr lang="en-US" altLang="pt-BR" sz="1800" dirty="0" err="1"/>
              <a:t>fundo</a:t>
            </a:r>
            <a:r>
              <a:rPr lang="en-US" altLang="pt-BR" sz="1800" dirty="0"/>
              <a:t> </a:t>
            </a:r>
            <a:r>
              <a:rPr lang="en-US" altLang="pt-BR" sz="1800" dirty="0" err="1"/>
              <a:t>branco</a:t>
            </a:r>
            <a:endParaRPr lang="en-US" altLang="pt-BR" sz="1800" dirty="0"/>
          </a:p>
          <a:p>
            <a:pPr marL="577850" eaLnBrk="1" hangingPunct="1">
              <a:lnSpc>
                <a:spcPct val="9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pt-BR" sz="1800" dirty="0"/>
              <a:t>Duas cores com </a:t>
            </a:r>
            <a:r>
              <a:rPr lang="en-US" altLang="pt-BR" sz="1800" dirty="0" err="1"/>
              <a:t>fundo</a:t>
            </a:r>
            <a:r>
              <a:rPr lang="en-US" altLang="pt-BR" sz="1800" dirty="0"/>
              <a:t> </a:t>
            </a:r>
            <a:r>
              <a:rPr lang="en-US" altLang="pt-BR" sz="1800" dirty="0" err="1"/>
              <a:t>transparente</a:t>
            </a:r>
            <a:endParaRPr lang="en-US" altLang="pt-BR" sz="1800" dirty="0"/>
          </a:p>
          <a:p>
            <a:pPr marL="577850" eaLnBrk="1" hangingPunct="1">
              <a:lnSpc>
                <a:spcPct val="9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pt-BR" sz="1800" dirty="0" err="1"/>
              <a:t>Monocromática</a:t>
            </a:r>
            <a:r>
              <a:rPr lang="en-US" altLang="pt-BR" sz="1800" dirty="0"/>
              <a:t> com </a:t>
            </a:r>
            <a:r>
              <a:rPr lang="en-US" altLang="pt-BR" sz="1800" dirty="0" err="1"/>
              <a:t>fundo</a:t>
            </a:r>
            <a:r>
              <a:rPr lang="en-US" altLang="pt-BR" sz="1800" dirty="0"/>
              <a:t> </a:t>
            </a:r>
            <a:r>
              <a:rPr lang="en-US" altLang="pt-BR" sz="1800" dirty="0" err="1"/>
              <a:t>branco</a:t>
            </a:r>
            <a:endParaRPr lang="en-US" altLang="pt-BR" sz="1800" dirty="0"/>
          </a:p>
          <a:p>
            <a:pPr marL="577850" eaLnBrk="1" hangingPunct="1">
              <a:lnSpc>
                <a:spcPct val="9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pt-BR" sz="1800" dirty="0" err="1"/>
              <a:t>Monocromática</a:t>
            </a:r>
            <a:r>
              <a:rPr lang="en-US" altLang="pt-BR" sz="1800" dirty="0"/>
              <a:t> com </a:t>
            </a:r>
            <a:r>
              <a:rPr lang="en-US" altLang="pt-BR" sz="1800" dirty="0" err="1"/>
              <a:t>fundo</a:t>
            </a:r>
            <a:r>
              <a:rPr lang="en-US" altLang="pt-BR" sz="1800" dirty="0"/>
              <a:t> </a:t>
            </a:r>
            <a:r>
              <a:rPr lang="en-US" altLang="pt-BR" sz="1800" dirty="0" err="1"/>
              <a:t>transparente</a:t>
            </a:r>
            <a:endParaRPr lang="en-US" altLang="pt-BR" sz="1800" dirty="0"/>
          </a:p>
          <a:p>
            <a:pPr marL="577850" eaLnBrk="1" hangingPunct="1">
              <a:lnSpc>
                <a:spcPct val="9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pt-BR" sz="1800" dirty="0" err="1"/>
              <a:t>Monocromática</a:t>
            </a:r>
            <a:r>
              <a:rPr lang="en-US" altLang="pt-BR" sz="1800" dirty="0"/>
              <a:t> </a:t>
            </a:r>
            <a:r>
              <a:rPr lang="en-US" altLang="pt-BR" sz="1800" dirty="0" err="1"/>
              <a:t>reversa</a:t>
            </a:r>
            <a:r>
              <a:rPr lang="en-US" altLang="pt-BR" sz="1800" dirty="0"/>
              <a:t> (logo </a:t>
            </a:r>
            <a:r>
              <a:rPr lang="en-US" altLang="pt-BR" sz="1800" dirty="0" err="1"/>
              <a:t>branca</a:t>
            </a:r>
            <a:r>
              <a:rPr lang="en-US" altLang="pt-BR" sz="1800" dirty="0"/>
              <a:t> </a:t>
            </a:r>
            <a:r>
              <a:rPr lang="en-US" altLang="pt-BR" sz="1800" dirty="0" err="1"/>
              <a:t>em</a:t>
            </a:r>
            <a:r>
              <a:rPr lang="en-US" altLang="pt-BR" sz="1800" dirty="0"/>
              <a:t> </a:t>
            </a:r>
            <a:r>
              <a:rPr lang="en-US" altLang="pt-BR" sz="1800" dirty="0" err="1"/>
              <a:t>fundo</a:t>
            </a:r>
            <a:r>
              <a:rPr lang="en-US" altLang="pt-BR" sz="1800" dirty="0"/>
              <a:t> </a:t>
            </a:r>
            <a:r>
              <a:rPr lang="en-US" altLang="pt-BR" sz="1800" dirty="0" err="1"/>
              <a:t>preto</a:t>
            </a:r>
            <a:r>
              <a:rPr lang="en-US" altLang="pt-BR" sz="1800" dirty="0"/>
              <a:t>)</a:t>
            </a:r>
          </a:p>
          <a:p>
            <a:pPr marL="577850" eaLnBrk="1" hangingPunct="1">
              <a:lnSpc>
                <a:spcPct val="9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pt-BR" sz="1800" dirty="0" err="1"/>
              <a:t>Monocromática</a:t>
            </a:r>
            <a:r>
              <a:rPr lang="en-US" altLang="pt-BR" sz="1800" dirty="0"/>
              <a:t> </a:t>
            </a:r>
            <a:r>
              <a:rPr lang="en-US" altLang="pt-BR" sz="1800" dirty="0" err="1"/>
              <a:t>reversa</a:t>
            </a:r>
            <a:r>
              <a:rPr lang="en-US" altLang="pt-BR" sz="1800" dirty="0"/>
              <a:t> com </a:t>
            </a:r>
            <a:r>
              <a:rPr lang="en-US" altLang="pt-BR" sz="1800" dirty="0" err="1"/>
              <a:t>fundo</a:t>
            </a:r>
            <a:r>
              <a:rPr lang="en-US" altLang="pt-BR" sz="1800" dirty="0"/>
              <a:t> </a:t>
            </a:r>
            <a:r>
              <a:rPr lang="en-US" altLang="pt-BR" sz="1800" dirty="0" err="1"/>
              <a:t>transparente</a:t>
            </a:r>
            <a:r>
              <a:rPr lang="en-US" altLang="pt-BR" sz="1800" dirty="0"/>
              <a:t> (logo </a:t>
            </a:r>
            <a:r>
              <a:rPr lang="en-US" altLang="pt-BR" sz="1800" dirty="0" err="1"/>
              <a:t>branca</a:t>
            </a:r>
            <a:r>
              <a:rPr lang="en-US" altLang="pt-BR" sz="1800" dirty="0"/>
              <a:t> </a:t>
            </a:r>
            <a:r>
              <a:rPr lang="en-US" altLang="pt-BR" sz="1800" dirty="0" err="1"/>
              <a:t>em</a:t>
            </a:r>
            <a:r>
              <a:rPr lang="en-US" altLang="pt-BR" sz="1800" dirty="0"/>
              <a:t> </a:t>
            </a:r>
            <a:r>
              <a:rPr lang="en-US" altLang="pt-BR" sz="1800" dirty="0" err="1"/>
              <a:t>fundo</a:t>
            </a:r>
            <a:r>
              <a:rPr lang="en-US" altLang="pt-BR" sz="1800" dirty="0"/>
              <a:t> </a:t>
            </a:r>
            <a:r>
              <a:rPr lang="en-US" altLang="pt-BR" sz="1800" dirty="0" err="1"/>
              <a:t>transparente</a:t>
            </a:r>
            <a:r>
              <a:rPr lang="en-US" altLang="pt-BR" sz="1800" dirty="0"/>
              <a:t> para </a:t>
            </a:r>
            <a:r>
              <a:rPr lang="en-US" altLang="pt-BR" sz="1800" dirty="0" err="1"/>
              <a:t>utilização</a:t>
            </a:r>
            <a:r>
              <a:rPr lang="en-US" altLang="pt-BR" sz="1800" dirty="0"/>
              <a:t> </a:t>
            </a:r>
            <a:r>
              <a:rPr lang="en-US" altLang="pt-BR" sz="1800" dirty="0" err="1"/>
              <a:t>em</a:t>
            </a:r>
            <a:r>
              <a:rPr lang="en-US" altLang="pt-BR" sz="1800" dirty="0"/>
              <a:t> imagens </a:t>
            </a:r>
            <a:r>
              <a:rPr lang="en-US" altLang="pt-BR" sz="1800" dirty="0" err="1"/>
              <a:t>escuras</a:t>
            </a:r>
            <a:r>
              <a:rPr lang="en-US" altLang="pt-BR" sz="1800" dirty="0"/>
              <a:t>)</a:t>
            </a:r>
          </a:p>
          <a:p>
            <a:pPr marL="55563" indent="-3175" eaLnBrk="1" hangingPunct="1">
              <a:lnSpc>
                <a:spcPct val="90000"/>
              </a:lnSpc>
              <a:buFontTx/>
              <a:buNone/>
              <a:defRPr/>
            </a:pPr>
            <a:endParaRPr lang="en-US" altLang="pt-BR" sz="2000" dirty="0"/>
          </a:p>
          <a:p>
            <a:pPr marL="55563" indent="-3175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pt-BR" sz="2400" dirty="0"/>
              <a:t>Download dos </a:t>
            </a:r>
            <a:r>
              <a:rPr lang="en-US" altLang="pt-BR" sz="2400" dirty="0" err="1"/>
              <a:t>arquivos</a:t>
            </a:r>
            <a:r>
              <a:rPr lang="en-US" altLang="pt-BR" sz="2400" dirty="0"/>
              <a:t> no </a:t>
            </a:r>
            <a:r>
              <a:rPr lang="en-US" altLang="pt-BR" sz="2400" dirty="0" err="1"/>
              <a:t>seguinte</a:t>
            </a:r>
            <a:r>
              <a:rPr lang="en-US" altLang="pt-BR" sz="2400" dirty="0"/>
              <a:t> </a:t>
            </a:r>
            <a:r>
              <a:rPr lang="en-US" altLang="pt-BR" sz="2400" dirty="0" err="1"/>
              <a:t>endereço</a:t>
            </a:r>
            <a:r>
              <a:rPr lang="en-US" altLang="pt-BR" sz="2400" dirty="0"/>
              <a:t>:</a:t>
            </a:r>
          </a:p>
          <a:p>
            <a:pPr marL="338138" indent="-285750"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pt-BR" sz="1800" dirty="0"/>
              <a:t>Conjunto das logos </a:t>
            </a:r>
            <a:r>
              <a:rPr lang="en-US" altLang="pt-BR" sz="1800" dirty="0" err="1"/>
              <a:t>na</a:t>
            </a:r>
            <a:r>
              <a:rPr lang="en-US" altLang="pt-BR" sz="1800" dirty="0"/>
              <a:t> vertical 900x980 pixels</a:t>
            </a:r>
            <a:br>
              <a:rPr lang="en-US" altLang="pt-BR" sz="1800" dirty="0"/>
            </a:br>
            <a:r>
              <a:rPr lang="en-US" altLang="pt-BR" sz="1600" dirty="0">
                <a:hlinkClick r:id="rId2"/>
              </a:rPr>
              <a:t>https://www.portosrio.gov.br/sites/default/files/2025-07/cet-logo-vertical-br.zip</a:t>
            </a:r>
            <a:endParaRPr lang="en-US" altLang="pt-BR" sz="1600" dirty="0"/>
          </a:p>
          <a:p>
            <a:pPr marL="338138" indent="-285750"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pt-BR" altLang="pt-BR" sz="1800" dirty="0"/>
              <a:t>Conjunto das logos na horizontal 2730x730 pixels</a:t>
            </a:r>
            <a:br>
              <a:rPr lang="pt-BR" altLang="pt-BR" sz="1800" dirty="0"/>
            </a:br>
            <a:r>
              <a:rPr lang="pt-BR" altLang="pt-BR" sz="1600" dirty="0">
                <a:hlinkClick r:id="rId3"/>
              </a:rPr>
              <a:t>https://</a:t>
            </a:r>
            <a:r>
              <a:rPr lang="pt-BR" altLang="pt-BR" sz="1600" dirty="0" smtClean="0">
                <a:hlinkClick r:id="rId3"/>
              </a:rPr>
              <a:t>www.portosrio.gov.br/sites/default/files/2025-07/cet-logo-horizontal-br.zip</a:t>
            </a:r>
            <a:endParaRPr lang="pt-BR" altLang="pt-B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286</Words>
  <Application>Microsoft Office PowerPoint</Application>
  <PresentationFormat>Apresentação na tela (4:3)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3" baseType="lpstr">
      <vt:lpstr>Arial</vt:lpstr>
      <vt:lpstr>Wingdings</vt:lpstr>
      <vt:lpstr>Design padrão</vt:lpstr>
      <vt:lpstr>Apresentação da Logomarca da Comissão de Ética PortosRio</vt:lpstr>
      <vt:lpstr>Nova logomarca da CET</vt:lpstr>
      <vt:lpstr>Identidade visual </vt:lpstr>
      <vt:lpstr>Cores institucionais </vt:lpstr>
      <vt:lpstr>Tipografia oficial </vt:lpstr>
      <vt:lpstr>Mensagem final </vt:lpstr>
      <vt:lpstr>Apresentação do PowerPoint</vt:lpstr>
      <vt:lpstr>Apresentação do PowerPoint</vt:lpstr>
      <vt:lpstr>Material para download</vt:lpstr>
      <vt:lpstr>Apresentação do PowerPoint</vt:lpstr>
    </vt:vector>
  </TitlesOfParts>
  <Company>casa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da Logomarca da Comissão de Ética</dc:title>
  <dc:creator>Guilherme</dc:creator>
  <cp:lastModifiedBy>Luiz Guilherme Soares Bonfim</cp:lastModifiedBy>
  <cp:revision>24</cp:revision>
  <dcterms:created xsi:type="dcterms:W3CDTF">2025-07-04T15:49:00Z</dcterms:created>
  <dcterms:modified xsi:type="dcterms:W3CDTF">2025-07-16T18:56:57Z</dcterms:modified>
</cp:coreProperties>
</file>