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7"/>
  </p:notesMasterIdLst>
  <p:sldIdLst>
    <p:sldId id="256" r:id="rId3"/>
    <p:sldId id="267" r:id="rId4"/>
    <p:sldId id="373" r:id="rId5"/>
    <p:sldId id="397" r:id="rId6"/>
    <p:sldId id="344" r:id="rId7"/>
    <p:sldId id="360" r:id="rId8"/>
    <p:sldId id="399" r:id="rId9"/>
    <p:sldId id="400" r:id="rId10"/>
    <p:sldId id="405" r:id="rId11"/>
    <p:sldId id="407" r:id="rId12"/>
    <p:sldId id="408" r:id="rId13"/>
    <p:sldId id="364" r:id="rId14"/>
    <p:sldId id="365" r:id="rId15"/>
    <p:sldId id="396" r:id="rId16"/>
    <p:sldId id="380" r:id="rId17"/>
    <p:sldId id="391" r:id="rId18"/>
    <p:sldId id="392" r:id="rId19"/>
    <p:sldId id="395" r:id="rId20"/>
    <p:sldId id="409" r:id="rId21"/>
    <p:sldId id="331" r:id="rId22"/>
    <p:sldId id="388" r:id="rId23"/>
    <p:sldId id="403" r:id="rId24"/>
    <p:sldId id="379" r:id="rId25"/>
    <p:sldId id="383" r:id="rId26"/>
    <p:sldId id="384" r:id="rId27"/>
    <p:sldId id="385" r:id="rId28"/>
    <p:sldId id="393" r:id="rId29"/>
    <p:sldId id="335" r:id="rId30"/>
    <p:sldId id="394" r:id="rId31"/>
    <p:sldId id="368" r:id="rId32"/>
    <p:sldId id="404" r:id="rId33"/>
    <p:sldId id="401" r:id="rId34"/>
    <p:sldId id="402" r:id="rId35"/>
    <p:sldId id="262" r:id="rId3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7">
          <p15:clr>
            <a:srgbClr val="A4A3A4"/>
          </p15:clr>
        </p15:guide>
        <p15:guide id="2" pos="126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499DA"/>
    <a:srgbClr val="07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44" autoAdjust="0"/>
    <p:restoredTop sz="94660"/>
  </p:normalViewPr>
  <p:slideViewPr>
    <p:cSldViewPr snapToGrid="0" snapToObjects="1">
      <p:cViewPr varScale="1">
        <p:scale>
          <a:sx n="144" d="100"/>
          <a:sy n="144" d="100"/>
        </p:scale>
        <p:origin x="294" y="114"/>
      </p:cViewPr>
      <p:guideLst>
        <p:guide orient="horz" pos="797"/>
        <p:guide pos="126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042A5-8305-4C16-BF75-FA69D95BFB79}" type="datetimeFigureOut">
              <a:rPr lang="pt-BR" smtClean="0"/>
              <a:t>11/06/2018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07EAB-14AC-42FB-BBBC-7A9A954624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5751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F784E-14CB-424A-8D37-265D27EA6178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5922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07EAB-14AC-42FB-BBBC-7A9A954624CF}" type="slidenum">
              <a:rPr lang="pt-BR" smtClean="0">
                <a:solidFill>
                  <a:prstClr val="black"/>
                </a:solidFill>
              </a:rPr>
              <a:pPr/>
              <a:t>16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29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07EAB-14AC-42FB-BBBC-7A9A954624CF}" type="slidenum">
              <a:rPr lang="pt-BR" smtClean="0">
                <a:solidFill>
                  <a:prstClr val="black"/>
                </a:solidFill>
              </a:rPr>
              <a:pPr/>
              <a:t>17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29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07EAB-14AC-42FB-BBBC-7A9A954624CF}" type="slidenum">
              <a:rPr lang="pt-BR" smtClean="0">
                <a:solidFill>
                  <a:prstClr val="black"/>
                </a:solidFill>
              </a:rPr>
              <a:pPr/>
              <a:t>18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29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07EAB-14AC-42FB-BBBC-7A9A954624CF}" type="slidenum">
              <a:rPr lang="pt-BR" smtClean="0">
                <a:solidFill>
                  <a:prstClr val="black"/>
                </a:solidFill>
              </a:rPr>
              <a:pPr/>
              <a:t>19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26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07EAB-14AC-42FB-BBBC-7A9A954624CF}" type="slidenum">
              <a:rPr lang="pt-BR" smtClean="0">
                <a:solidFill>
                  <a:prstClr val="black"/>
                </a:solidFill>
              </a:rPr>
              <a:pPr/>
              <a:t>20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29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07EAB-14AC-42FB-BBBC-7A9A954624CF}" type="slidenum">
              <a:rPr lang="pt-BR" smtClean="0">
                <a:solidFill>
                  <a:prstClr val="black"/>
                </a:solidFill>
              </a:rPr>
              <a:pPr/>
              <a:t>21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29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07EAB-14AC-42FB-BBBC-7A9A954624CF}" type="slidenum">
              <a:rPr lang="pt-BR" smtClean="0">
                <a:solidFill>
                  <a:prstClr val="black"/>
                </a:solidFill>
              </a:rPr>
              <a:pPr/>
              <a:t>22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055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07EAB-14AC-42FB-BBBC-7A9A954624CF}" type="slidenum">
              <a:rPr lang="pt-BR" smtClean="0">
                <a:solidFill>
                  <a:prstClr val="black"/>
                </a:solidFill>
              </a:rPr>
              <a:pPr/>
              <a:t>23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29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07EAB-14AC-42FB-BBBC-7A9A954624CF}" type="slidenum">
              <a:rPr lang="pt-BR" smtClean="0">
                <a:solidFill>
                  <a:prstClr val="black"/>
                </a:solidFill>
              </a:rPr>
              <a:pPr/>
              <a:t>24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295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07EAB-14AC-42FB-BBBC-7A9A954624CF}" type="slidenum">
              <a:rPr lang="pt-BR" smtClean="0">
                <a:solidFill>
                  <a:prstClr val="black"/>
                </a:solidFill>
              </a:rPr>
              <a:pPr/>
              <a:t>25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29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07EAB-14AC-42FB-BBBC-7A9A954624CF}" type="slidenum">
              <a:rPr lang="pt-BR" smtClean="0">
                <a:solidFill>
                  <a:prstClr val="black"/>
                </a:solidFill>
              </a:rPr>
              <a:pPr/>
              <a:t>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29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07EAB-14AC-42FB-BBBC-7A9A954624CF}" type="slidenum">
              <a:rPr lang="pt-BR" smtClean="0">
                <a:solidFill>
                  <a:prstClr val="black"/>
                </a:solidFill>
              </a:rPr>
              <a:pPr/>
              <a:t>26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295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07EAB-14AC-42FB-BBBC-7A9A954624CF}" type="slidenum">
              <a:rPr lang="pt-BR" smtClean="0">
                <a:solidFill>
                  <a:prstClr val="black"/>
                </a:solidFill>
              </a:rPr>
              <a:pPr/>
              <a:t>27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295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07EAB-14AC-42FB-BBBC-7A9A954624CF}" type="slidenum">
              <a:rPr lang="pt-BR" smtClean="0">
                <a:solidFill>
                  <a:prstClr val="black"/>
                </a:solidFill>
              </a:rPr>
              <a:pPr/>
              <a:t>28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29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07EAB-14AC-42FB-BBBC-7A9A954624CF}" type="slidenum">
              <a:rPr lang="pt-BR" smtClean="0">
                <a:solidFill>
                  <a:prstClr val="black"/>
                </a:solidFill>
              </a:rPr>
              <a:pPr/>
              <a:t>29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295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07EAB-14AC-42FB-BBBC-7A9A954624CF}" type="slidenum">
              <a:rPr lang="pt-BR" smtClean="0">
                <a:solidFill>
                  <a:prstClr val="black"/>
                </a:solidFill>
              </a:rPr>
              <a:pPr/>
              <a:t>30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295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07EAB-14AC-42FB-BBBC-7A9A954624CF}" type="slidenum">
              <a:rPr lang="pt-BR" smtClean="0">
                <a:solidFill>
                  <a:prstClr val="black"/>
                </a:solidFill>
              </a:rPr>
              <a:pPr/>
              <a:t>31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731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07EAB-14AC-42FB-BBBC-7A9A954624C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7350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07EAB-14AC-42FB-BBBC-7A9A954624C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038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07EAB-14AC-42FB-BBBC-7A9A954624CF}" type="slidenum">
              <a:rPr lang="pt-BR" smtClean="0">
                <a:solidFill>
                  <a:prstClr val="black"/>
                </a:solidFill>
              </a:rPr>
              <a:pPr/>
              <a:t>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29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07EAB-14AC-42FB-BBBC-7A9A954624CF}" type="slidenum">
              <a:rPr lang="pt-BR" smtClean="0">
                <a:solidFill>
                  <a:prstClr val="black"/>
                </a:solidFill>
              </a:rPr>
              <a:pPr/>
              <a:t>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29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07EAB-14AC-42FB-BBBC-7A9A954624CF}" type="slidenum">
              <a:rPr lang="pt-BR" smtClean="0">
                <a:solidFill>
                  <a:prstClr val="black"/>
                </a:solidFill>
              </a:rPr>
              <a:pPr/>
              <a:t>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29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07EAB-14AC-42FB-BBBC-7A9A954624CF}" type="slidenum">
              <a:rPr lang="pt-BR" smtClean="0">
                <a:solidFill>
                  <a:prstClr val="black"/>
                </a:solidFill>
              </a:rPr>
              <a:pPr/>
              <a:t>12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29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07EAB-14AC-42FB-BBBC-7A9A954624CF}" type="slidenum">
              <a:rPr lang="pt-BR" smtClean="0">
                <a:solidFill>
                  <a:prstClr val="black"/>
                </a:solidFill>
              </a:rPr>
              <a:pPr/>
              <a:t>13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29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07EAB-14AC-42FB-BBBC-7A9A954624CF}" type="slidenum">
              <a:rPr lang="pt-BR" smtClean="0">
                <a:solidFill>
                  <a:prstClr val="black"/>
                </a:solidFill>
              </a:rPr>
              <a:pPr/>
              <a:t>14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29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07EAB-14AC-42FB-BBBC-7A9A954624CF}" type="slidenum">
              <a:rPr lang="pt-BR" smtClean="0">
                <a:solidFill>
                  <a:prstClr val="black"/>
                </a:solidFill>
              </a:rPr>
              <a:pPr/>
              <a:t>15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29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1325821-B02E-EC44-B712-595E5DC2D54E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1943A1-7B03-5445-987D-6CDE42F5B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1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1325821-B02E-EC44-B712-595E5DC2D54E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1943A1-7B03-5445-987D-6CDE42F5B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06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1325821-B02E-EC44-B712-595E5DC2D54E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1943A1-7B03-5445-987D-6CDE42F5B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86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1325821-B02E-EC44-B712-595E5DC2D54E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1943A1-7B03-5445-987D-6CDE42F5B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1325821-B02E-EC44-B712-595E5DC2D54E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1943A1-7B03-5445-987D-6CDE42F5B903}" type="slidenum">
              <a:rPr lang="en-US" smtClean="0"/>
              <a:t>‹nº›</a:t>
            </a:fld>
            <a:endParaRPr lang="en-US"/>
          </a:p>
        </p:txBody>
      </p:sp>
      <p:grpSp>
        <p:nvGrpSpPr>
          <p:cNvPr id="7" name="Grupo 6"/>
          <p:cNvGrpSpPr/>
          <p:nvPr userDrawn="1"/>
        </p:nvGrpSpPr>
        <p:grpSpPr>
          <a:xfrm>
            <a:off x="0" y="4618720"/>
            <a:ext cx="9144000" cy="524780"/>
            <a:chOff x="0" y="4618720"/>
            <a:chExt cx="9144000" cy="524780"/>
          </a:xfrm>
        </p:grpSpPr>
        <p:pic>
          <p:nvPicPr>
            <p:cNvPr id="8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662487"/>
              <a:ext cx="9144000" cy="481013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851" y="4618720"/>
              <a:ext cx="4493716" cy="524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1182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1325821-B02E-EC44-B712-595E5DC2D54E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1943A1-7B03-5445-987D-6CDE42F5B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7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1325821-B02E-EC44-B712-595E5DC2D54E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1943A1-7B03-5445-987D-6CDE42F5B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91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1325821-B02E-EC44-B712-595E5DC2D54E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1943A1-7B03-5445-987D-6CDE42F5B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7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1325821-B02E-EC44-B712-595E5DC2D54E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1943A1-7B03-5445-987D-6CDE42F5B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98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1325821-B02E-EC44-B712-595E5DC2D54E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1943A1-7B03-5445-987D-6CDE42F5B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96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1325821-B02E-EC44-B712-595E5DC2D54E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1943A1-7B03-5445-987D-6CDE42F5B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0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1325821-B02E-EC44-B712-595E5DC2D54E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1943A1-7B03-5445-987D-6CDE42F5B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30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1325821-B02E-EC44-B712-595E5DC2D54E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1943A1-7B03-5445-987D-6CDE42F5B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35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1325821-B02E-EC44-B712-595E5DC2D54E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1943A1-7B03-5445-987D-6CDE42F5B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21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1325821-B02E-EC44-B712-595E5DC2D54E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1943A1-7B03-5445-987D-6CDE42F5B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84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BA5B8D4-13AF-469B-B5A2-1185577B22D4}" type="datetimeFigureOut">
              <a:rPr lang="pt-BR" smtClean="0"/>
              <a:t>11/06/2018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35CE3B5-56E7-4439-92E3-1B144D3750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343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1325821-B02E-EC44-B712-595E5DC2D54E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1943A1-7B03-5445-987D-6CDE42F5B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09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1325821-B02E-EC44-B712-595E5DC2D54E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1943A1-7B03-5445-987D-6CDE42F5B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49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1325821-B02E-EC44-B712-595E5DC2D54E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1943A1-7B03-5445-987D-6CDE42F5B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5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1325821-B02E-EC44-B712-595E5DC2D54E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1943A1-7B03-5445-987D-6CDE42F5B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01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1325821-B02E-EC44-B712-595E5DC2D54E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1943A1-7B03-5445-987D-6CDE42F5B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25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1325821-B02E-EC44-B712-595E5DC2D54E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1943A1-7B03-5445-987D-6CDE42F5B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20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1325821-B02E-EC44-B712-595E5DC2D54E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1943A1-7B03-5445-987D-6CDE42F5B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3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1325821-B02E-EC44-B712-595E5DC2D54E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1943A1-7B03-5445-987D-6CDE42F5B90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28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>
                <a:tint val="80000"/>
                <a:satMod val="300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81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4000">
              <a:schemeClr val="bg1">
                <a:tint val="80000"/>
                <a:satMod val="300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 userDrawn="1"/>
        </p:nvGrpSpPr>
        <p:grpSpPr>
          <a:xfrm>
            <a:off x="0" y="4618720"/>
            <a:ext cx="9144000" cy="524780"/>
            <a:chOff x="0" y="4618720"/>
            <a:chExt cx="9144000" cy="524780"/>
          </a:xfrm>
        </p:grpSpPr>
        <p:pic>
          <p:nvPicPr>
            <p:cNvPr id="3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4662487"/>
              <a:ext cx="9144000" cy="481013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851" y="4618720"/>
              <a:ext cx="4493716" cy="524780"/>
            </a:xfrm>
            <a:prstGeom prst="rect">
              <a:avLst/>
            </a:prstGeom>
          </p:spPr>
        </p:pic>
      </p:grpSp>
      <p:sp>
        <p:nvSpPr>
          <p:cNvPr id="5" name="Title 1"/>
          <p:cNvSpPr txBox="1">
            <a:spLocks/>
          </p:cNvSpPr>
          <p:nvPr userDrawn="1"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 smtClean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r>
              <a:rPr lang="en-US" sz="2400" b="1" dirty="0" smtClean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2400" b="1" dirty="0" smtClean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84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hyperlink" Target="http://www.google.com.br/url?sa=i&amp;rct=j&amp;q=&amp;esrc=s&amp;frm=1&amp;source=images&amp;cd=&amp;cad=rja&amp;docid=P93xL8nRUhxUPM&amp;tbnid=Wn2wPTPLB1ff3M:&amp;ved=0CAUQjRw&amp;url=http://www.agsolve.com.br/noticias/lixao-no-rio-sera-fechado-sem-avaliacao-da-contaminacao-ambiental&amp;ei=3lCDUqTwGIy_kQetvYG4Bw&amp;bvm=bv.56343320,d.eW0&amp;psig=AFQjCNGhaHG416iKTasMLISN9MA-7OVDHg&amp;ust=1384423902099405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hyperlink" Target="http://www.google.com.br/url?sa=i&amp;rct=j&amp;q=&amp;esrc=s&amp;frm=1&amp;source=images&amp;cd=&amp;cad=rja&amp;docid=4yH5l31_PcJbCM&amp;tbnid=PV8Cy1-1HTR8FM:&amp;ved=0CAUQjRw&amp;url=http://www.envolverde.com.br/dialogos/noticias/reciclagem-vai-saltar-em-qualidade-e-quantidade-entrevista-com-andre-vilhena/&amp;ei=XFGDUrnqEY2DkQer4YCwCg&amp;bvm=bv.56343320,d.eW0&amp;psig=AFQjCNEXv8IiKNOpxHUSvXmJJB1Ifmd2ig&amp;ust=138442410049919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hyperlink" Target="http://www.google.com.br/url?sa=i&amp;rct=j&amp;q=&amp;esrc=s&amp;frm=1&amp;source=images&amp;cd=&amp;cad=rja&amp;docid=4U_sebBt7rhS4M&amp;tbnid=RCRzIyGZnnaJ6M:&amp;ved=0CAUQjRw&amp;url=http://www.garibaldi.rs.gov.br/informacoes/coleta-de-lixo/&amp;ei=bE2DUrH_BozGkQfd3IGADw&amp;bvm=bv.56343320,d.eW0&amp;psig=AFQjCNG0L-HLcK3yycKHLOQyIYrFxdj3gw&amp;ust=138442307661981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la_final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1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0800" y="647721"/>
            <a:ext cx="3962400" cy="3848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Elipse 3"/>
          <p:cNvSpPr/>
          <p:nvPr/>
        </p:nvSpPr>
        <p:spPr>
          <a:xfrm>
            <a:off x="2623930" y="1914939"/>
            <a:ext cx="808383" cy="51683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3465443" y="1928191"/>
            <a:ext cx="927653" cy="51683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4545494" y="1889263"/>
            <a:ext cx="927653" cy="5690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5549347" y="1889263"/>
            <a:ext cx="1003853" cy="56901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722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09" y="670063"/>
            <a:ext cx="3803374" cy="3803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06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2487"/>
            <a:ext cx="9144000" cy="481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996" y="146997"/>
            <a:ext cx="66656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pt-BR" sz="2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endParaRPr lang="en-US" sz="2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22"/>
          <p:cNvSpPr/>
          <p:nvPr/>
        </p:nvSpPr>
        <p:spPr>
          <a:xfrm>
            <a:off x="280555" y="711299"/>
            <a:ext cx="6696075" cy="596719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tIns="91440" rIns="0"/>
          <a:lstStyle/>
          <a:p>
            <a:pPr defTabSz="914400">
              <a:defRPr/>
            </a:pPr>
            <a:r>
              <a:rPr lang="en-US" sz="1400" b="1" dirty="0" smtClean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POR QUE ESTAMOS FALANDO SOBRE “LIXO”?</a:t>
            </a:r>
          </a:p>
          <a:p>
            <a:pPr defTabSz="914400">
              <a:defRPr/>
            </a:pPr>
            <a:endParaRPr lang="en-US" sz="1400" dirty="0">
              <a:solidFill>
                <a:srgbClr val="2499DA"/>
              </a:solidFill>
              <a:latin typeface="Arial Narrow"/>
              <a:cs typeface="Arial Narrow"/>
            </a:endParaRPr>
          </a:p>
          <a:p>
            <a:pPr defTabSz="914400">
              <a:defRPr/>
            </a:pPr>
            <a:endParaRPr lang="en-US" sz="1600" kern="0" dirty="0">
              <a:solidFill>
                <a:srgbClr val="7F7F7F"/>
              </a:solidFill>
              <a:latin typeface="Gill Sans MT" pitchFamily="34" charset="0"/>
              <a:cs typeface="Arial" charset="0"/>
            </a:endParaRPr>
          </a:p>
        </p:txBody>
      </p:sp>
      <p:sp>
        <p:nvSpPr>
          <p:cNvPr id="10" name="Rectangle 22"/>
          <p:cNvSpPr/>
          <p:nvPr/>
        </p:nvSpPr>
        <p:spPr>
          <a:xfrm>
            <a:off x="280555" y="990616"/>
            <a:ext cx="8634845" cy="1350076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tIns="91440" rIns="0"/>
          <a:lstStyle/>
          <a:p>
            <a:pPr defTabSz="914400">
              <a:defRPr/>
            </a:pPr>
            <a:endParaRPr lang="en-US" sz="1600" kern="0" dirty="0" smtClean="0">
              <a:solidFill>
                <a:sysClr val="windowText" lastClr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 defTabSz="914400">
              <a:buFont typeface="Arial" pitchFamily="34" charset="0"/>
              <a:buChar char="•"/>
              <a:defRPr/>
            </a:pP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Uma </a:t>
            </a:r>
            <a:r>
              <a:rPr lang="en-US" sz="1400" b="1" spc="2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pessoa</a:t>
            </a:r>
            <a:r>
              <a:rPr lang="en-US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gera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sz="1400" b="1" i="1" spc="2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500g a 1 kg 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 “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lixo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por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dia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 marL="285750" indent="-285750" defTabSz="914400">
              <a:buFont typeface="Arial" pitchFamily="34" charset="0"/>
              <a:buChar char="•"/>
              <a:defRPr/>
            </a:pPr>
            <a:endParaRPr lang="en-US" sz="1400" b="1" spc="20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 defTabSz="914400">
              <a:buFont typeface="Arial" pitchFamily="34" charset="0"/>
              <a:buChar char="•"/>
              <a:defRPr/>
            </a:pP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Brasil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somente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2% do “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lixo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orgânico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vai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para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1400" b="1" spc="2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ompostagem</a:t>
            </a:r>
            <a:r>
              <a:rPr lang="en-US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 8%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para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reciclagem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O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resto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, </a:t>
            </a:r>
            <a:r>
              <a:rPr lang="en-US" sz="1400" b="1" i="1" spc="2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90% do “ </a:t>
            </a:r>
            <a:r>
              <a:rPr lang="en-US" sz="1400" b="1" i="1" spc="2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lixo</a:t>
            </a:r>
            <a:r>
              <a:rPr lang="en-US" sz="1400" b="1" i="1" spc="2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produzido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vai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parar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lixões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aterros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</a:p>
          <a:p>
            <a:pPr defTabSz="914400">
              <a:defRPr/>
            </a:pPr>
            <a:endParaRPr lang="en-US" sz="1600" kern="0" dirty="0">
              <a:solidFill>
                <a:srgbClr val="7F7F7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Picture 4" descr="http://f.i.uol.com.br/fotografia/2012/05/25/151605-970x600-1.jpe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21" y="2409732"/>
            <a:ext cx="4587677" cy="212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6" y="4618720"/>
            <a:ext cx="4493716" cy="5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2487"/>
            <a:ext cx="9144000" cy="481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2196" y="249634"/>
            <a:ext cx="66656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pt-BR" sz="2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endParaRPr lang="en-US" sz="2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22"/>
          <p:cNvSpPr/>
          <p:nvPr/>
        </p:nvSpPr>
        <p:spPr>
          <a:xfrm>
            <a:off x="280554" y="935233"/>
            <a:ext cx="6696075" cy="596719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tIns="91440" rIns="0"/>
          <a:lstStyle/>
          <a:p>
            <a:pPr defTabSz="914400">
              <a:defRPr/>
            </a:pPr>
            <a:r>
              <a:rPr lang="en-US" sz="1400" b="1" dirty="0" smtClean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RECICLAGEM GERA:</a:t>
            </a:r>
          </a:p>
          <a:p>
            <a:pPr defTabSz="914400">
              <a:defRPr/>
            </a:pPr>
            <a:endParaRPr lang="en-US" sz="1400" dirty="0">
              <a:solidFill>
                <a:srgbClr val="2499DA"/>
              </a:solidFill>
              <a:latin typeface="Arial Narrow"/>
              <a:cs typeface="Arial Narrow"/>
            </a:endParaRPr>
          </a:p>
          <a:p>
            <a:pPr defTabSz="914400">
              <a:defRPr/>
            </a:pPr>
            <a:endParaRPr lang="en-US" sz="1400" dirty="0">
              <a:solidFill>
                <a:srgbClr val="2499DA"/>
              </a:solidFill>
              <a:latin typeface="Arial Narrow"/>
              <a:cs typeface="Arial Narrow"/>
            </a:endParaRPr>
          </a:p>
          <a:p>
            <a:pPr defTabSz="914400">
              <a:defRPr/>
            </a:pPr>
            <a:endParaRPr lang="en-US" sz="1600" kern="0" dirty="0">
              <a:solidFill>
                <a:srgbClr val="7F7F7F"/>
              </a:solidFill>
              <a:latin typeface="Gill Sans MT" pitchFamily="34" charset="0"/>
              <a:cs typeface="Arial" charset="0"/>
            </a:endParaRPr>
          </a:p>
        </p:txBody>
      </p:sp>
      <p:sp>
        <p:nvSpPr>
          <p:cNvPr id="13" name="Rectangle 22"/>
          <p:cNvSpPr/>
          <p:nvPr/>
        </p:nvSpPr>
        <p:spPr>
          <a:xfrm>
            <a:off x="132196" y="1319298"/>
            <a:ext cx="3816350" cy="208857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tIns="91440" rIns="0"/>
          <a:lstStyle/>
          <a:p>
            <a:pPr defTabSz="914400">
              <a:defRPr/>
            </a:pPr>
            <a:endParaRPr lang="en-US" sz="1600" kern="0" dirty="0" smtClean="0">
              <a:solidFill>
                <a:sysClr val="windowText" lastClr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defTabSz="914400">
              <a:defRPr/>
            </a:pPr>
            <a:endParaRPr lang="en-US" sz="1600" kern="0" dirty="0">
              <a:solidFill>
                <a:sysClr val="windowText" lastClr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 defTabSz="914400">
              <a:buFont typeface="Arial" pitchFamily="34" charset="0"/>
              <a:buChar char="•"/>
              <a:defRPr/>
            </a:pP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Novos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empregos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 marL="285750" indent="-285750" defTabSz="914400">
              <a:buFont typeface="Arial" pitchFamily="34" charset="0"/>
              <a:buChar char="•"/>
              <a:defRPr/>
            </a:pP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Inclusão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social;</a:t>
            </a:r>
          </a:p>
          <a:p>
            <a:pPr marL="285750" indent="-285750" defTabSz="914400">
              <a:buFont typeface="Arial" pitchFamily="34" charset="0"/>
              <a:buChar char="•"/>
              <a:defRPr/>
            </a:pP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Preservação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do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meio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ambiente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 marL="285750" indent="-285750" defTabSz="914400">
              <a:buFont typeface="Arial" pitchFamily="34" charset="0"/>
              <a:buChar char="•"/>
              <a:defRPr/>
            </a:pP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Diminuição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da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poluição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 marL="285750" indent="-285750" defTabSz="914400">
              <a:buFont typeface="Arial" pitchFamily="34" charset="0"/>
              <a:buChar char="•"/>
              <a:defRPr/>
            </a:pP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Reutilização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economia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 marL="285750" indent="-285750" defTabSz="914400">
              <a:buFont typeface="Arial" pitchFamily="34" charset="0"/>
              <a:buChar char="•"/>
              <a:defRPr/>
            </a:pP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Comercialização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receita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 marL="285750" indent="-285750" defTabSz="914400">
              <a:buFont typeface="Arial" pitchFamily="34" charset="0"/>
              <a:buChar char="•"/>
              <a:defRPr/>
            </a:pP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Consciência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qualidade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vida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defTabSz="914400">
              <a:buFontTx/>
              <a:buChar char="-"/>
              <a:defRPr/>
            </a:pPr>
            <a:endParaRPr lang="en-US" sz="2600" kern="0" dirty="0">
              <a:solidFill>
                <a:srgbClr val="4A452A"/>
              </a:solidFill>
              <a:latin typeface="Gill Sans MT" pitchFamily="34" charset="0"/>
              <a:cs typeface="Arial" charset="0"/>
            </a:endParaRPr>
          </a:p>
          <a:p>
            <a:pPr defTabSz="914400">
              <a:defRPr/>
            </a:pPr>
            <a:endParaRPr lang="en-US" sz="1600" kern="0" dirty="0">
              <a:solidFill>
                <a:srgbClr val="7F7F7F"/>
              </a:solidFill>
              <a:latin typeface="Gill Sans MT" pitchFamily="34" charset="0"/>
              <a:cs typeface="Arial" charset="0"/>
            </a:endParaRPr>
          </a:p>
        </p:txBody>
      </p:sp>
      <p:pic>
        <p:nvPicPr>
          <p:cNvPr id="14" name="Picture 2" descr="http://www.envolverde.com.br/dialogos/wp-content/uploads/2011/04/reciclagem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808" y="2020161"/>
            <a:ext cx="4629373" cy="231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39" y="4618720"/>
            <a:ext cx="4493716" cy="5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4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2487"/>
            <a:ext cx="9144000" cy="481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0294" y="214765"/>
            <a:ext cx="66656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pt-BR" sz="2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endParaRPr lang="en-US" sz="2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22"/>
          <p:cNvSpPr/>
          <p:nvPr/>
        </p:nvSpPr>
        <p:spPr>
          <a:xfrm>
            <a:off x="454314" y="711299"/>
            <a:ext cx="3795568" cy="712256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tIns="91440" rIns="0"/>
          <a:lstStyle/>
          <a:p>
            <a:pPr lvl="0" defTabSz="914400">
              <a:defRPr/>
            </a:pPr>
            <a:r>
              <a:rPr lang="pt-BR" sz="1400" b="1" dirty="0" smtClean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Plano de Trabalho 2018</a:t>
            </a:r>
            <a:endParaRPr lang="en-US" sz="1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defTabSz="914400">
              <a:defRPr/>
            </a:pPr>
            <a:endParaRPr lang="en-US" sz="1400" dirty="0" smtClean="0">
              <a:solidFill>
                <a:srgbClr val="2499DA"/>
              </a:solidFill>
              <a:latin typeface="Arial Narrow"/>
              <a:cs typeface="Arial Narrow"/>
            </a:endParaRPr>
          </a:p>
          <a:p>
            <a:pPr defTabSz="914400">
              <a:defRPr/>
            </a:pPr>
            <a:endParaRPr lang="en-US" sz="1400" dirty="0">
              <a:solidFill>
                <a:srgbClr val="2499DA"/>
              </a:solidFill>
              <a:latin typeface="Arial Narrow"/>
              <a:cs typeface="Arial Narrow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Gill Sans MT" pitchFamily="34" charset="0"/>
              <a:ea typeface="+mn-ea"/>
              <a:cs typeface="Arial" charset="0"/>
            </a:endParaRPr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-1" y="973594"/>
            <a:ext cx="8043959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endParaRPr lang="pt-BR" sz="1400" spc="20" dirty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pt-BR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Coleta Seletiva Solidária: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pt-BR" sz="1400" b="1" spc="20" dirty="0" smtClean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pt-BR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Usar </a:t>
            </a:r>
            <a:r>
              <a:rPr lang="pt-BR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 ERJ como </a:t>
            </a:r>
            <a:r>
              <a:rPr lang="pt-BR" sz="1400" b="1" i="1" spc="2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modelo</a:t>
            </a:r>
            <a:r>
              <a:rPr lang="pt-BR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para implementação/revitalização da Coleta </a:t>
            </a:r>
            <a:r>
              <a:rPr lang="pt-BR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Seletiva Solidária </a:t>
            </a:r>
            <a:r>
              <a:rPr lang="pt-BR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nas demais </a:t>
            </a:r>
            <a:r>
              <a:rPr lang="pt-BR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Unidades Regionais;</a:t>
            </a:r>
            <a:endParaRPr lang="pt-BR" sz="1400" b="1" spc="20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800100" lvl="1" indent="-342900" algn="just">
              <a:buFont typeface="Wingdings" pitchFamily="2" charset="2"/>
              <a:buChar char="ü"/>
            </a:pPr>
            <a:endParaRPr lang="pt-BR" sz="1400" b="1" spc="20" dirty="0" smtClean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800100" lvl="1" indent="-342900" algn="just">
              <a:buFont typeface="Wingdings" pitchFamily="2" charset="2"/>
              <a:buChar char="ü"/>
            </a:pPr>
            <a:r>
              <a:rPr lang="pt-BR" sz="1400" b="1" i="1" spc="2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400" b="1" i="1" spc="2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Formalização</a:t>
            </a:r>
            <a:r>
              <a:rPr lang="pt-BR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da Coleta Seletiva Solidária nas </a:t>
            </a:r>
            <a:r>
              <a:rPr lang="pt-BR" sz="1400" b="1" i="1" spc="2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Unidades Regionais</a:t>
            </a:r>
            <a:r>
              <a:rPr lang="pt-BR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 marL="800100" lvl="1" indent="-342900" algn="just">
              <a:buFont typeface="Wingdings" pitchFamily="2" charset="2"/>
              <a:buChar char="ü"/>
            </a:pPr>
            <a:endParaRPr lang="pt-BR" sz="1400" b="1" spc="20" dirty="0" smtClean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800100" lvl="1" indent="-342900" algn="just">
              <a:buFont typeface="Wingdings" pitchFamily="2" charset="2"/>
              <a:buChar char="ü"/>
            </a:pPr>
            <a:r>
              <a:rPr lang="pt-BR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Implementação do </a:t>
            </a:r>
            <a:r>
              <a:rPr lang="pt-BR" sz="1400" b="1" i="1" spc="2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kit padrão de lixeiras </a:t>
            </a:r>
            <a:r>
              <a:rPr lang="pt-BR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Reciclável/Não Reciclável</a:t>
            </a:r>
            <a:r>
              <a:rPr lang="pt-BR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 lvl="1" algn="just"/>
            <a:endParaRPr lang="pt-BR" sz="1400" b="1" spc="20" dirty="0" smtClean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800100" lvl="1" indent="-342900" algn="just">
              <a:buFont typeface="Wingdings" pitchFamily="2" charset="2"/>
              <a:buChar char="ü"/>
            </a:pPr>
            <a:r>
              <a:rPr lang="pt-BR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rPr>
              <a:t> </a:t>
            </a:r>
            <a:r>
              <a:rPr lang="pt-BR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Acompanhamento quantitativo mensal dos materiais recicláveis –  </a:t>
            </a:r>
            <a:r>
              <a:rPr lang="pt-BR" sz="1400" b="1" i="1" spc="2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relatório padrão</a:t>
            </a:r>
            <a:r>
              <a:rPr lang="pt-BR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</a:p>
          <a:p>
            <a:pPr marL="800100" lvl="1" indent="-342900" algn="just">
              <a:buFont typeface="Wingdings" pitchFamily="2" charset="2"/>
              <a:buChar char="ü"/>
            </a:pPr>
            <a:endParaRPr lang="pt-BR" sz="1400" b="1" spc="20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800100" lvl="1" indent="-342900" algn="just">
              <a:buFont typeface="Wingdings" pitchFamily="2" charset="2"/>
              <a:buChar char="ü"/>
            </a:pPr>
            <a:r>
              <a:rPr lang="pt-BR" sz="1400" b="1" i="1" spc="2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400" b="1" i="1" spc="2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Trabalho individual </a:t>
            </a:r>
            <a:r>
              <a:rPr lang="pt-BR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 as Unidades Regionais;</a:t>
            </a:r>
          </a:p>
          <a:p>
            <a:pPr marL="800100" lvl="1" indent="-342900" algn="just">
              <a:buFont typeface="Wingdings" pitchFamily="2" charset="2"/>
              <a:buChar char="ü"/>
            </a:pPr>
            <a:endParaRPr lang="pt-BR" sz="1400" b="1" spc="20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800100" lvl="1" indent="-342900" algn="just">
              <a:buFont typeface="Wingdings" pitchFamily="2" charset="2"/>
              <a:buChar char="ü"/>
            </a:pPr>
            <a:r>
              <a:rPr lang="pt-BR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Divulgação periódica da </a:t>
            </a:r>
            <a:r>
              <a:rPr lang="pt-BR" sz="1400" b="1" i="1" spc="2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consolidação nacional </a:t>
            </a:r>
            <a:r>
              <a:rPr lang="pt-BR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dos resíduos recicláveis </a:t>
            </a:r>
            <a:r>
              <a:rPr lang="pt-BR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recolhidos na CPRM/SGB.</a:t>
            </a:r>
          </a:p>
          <a:p>
            <a:pPr lvl="1" algn="just"/>
            <a:endParaRPr lang="pt-BR" sz="1400" spc="20" dirty="0" smtClean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pt-BR" sz="1400" spc="20" dirty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pt-BR" sz="1400" spc="20" dirty="0" smtClean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r>
              <a:rPr lang="pt-BR" sz="1400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rPr>
              <a:t> </a:t>
            </a:r>
          </a:p>
          <a:p>
            <a:pPr algn="just"/>
            <a:endParaRPr lang="pt-BR" sz="1400" spc="20" dirty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54" y="4609776"/>
            <a:ext cx="4493716" cy="5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2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2487"/>
            <a:ext cx="9144000" cy="481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9705" y="156328"/>
            <a:ext cx="66656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pt-BR" sz="2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endParaRPr lang="en-US" sz="2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22"/>
          <p:cNvSpPr/>
          <p:nvPr/>
        </p:nvSpPr>
        <p:spPr>
          <a:xfrm>
            <a:off x="364669" y="711299"/>
            <a:ext cx="5746881" cy="588836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tIns="91440" r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dirty="0" smtClean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KIT DE LIXEIRAS (RECICLÁVEL/NÃO RECICLÁVEL) POR SALA </a:t>
            </a:r>
            <a:endParaRPr lang="en-US" sz="1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" name="Picture 2" descr="http://www.garibaldi.rs.gov.br/upload/page/00021_1-128438661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34" y="2463738"/>
            <a:ext cx="3043038" cy="1711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54" y="4640603"/>
            <a:ext cx="4493716" cy="52478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77" y="1300135"/>
            <a:ext cx="4093418" cy="245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614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2487"/>
            <a:ext cx="9144000" cy="481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664" y="126323"/>
            <a:ext cx="66656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pt-BR" sz="2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endParaRPr lang="en-US" sz="2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46" y="711299"/>
            <a:ext cx="5408760" cy="3840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8" y="4618720"/>
            <a:ext cx="4493716" cy="5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4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2487"/>
            <a:ext cx="9144000" cy="481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9959" y="144705"/>
            <a:ext cx="66656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pt-BR" sz="2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endParaRPr lang="en-US" sz="2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45" y="711299"/>
            <a:ext cx="5451280" cy="38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8" y="4618720"/>
            <a:ext cx="4493716" cy="5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5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2487"/>
            <a:ext cx="9144000" cy="481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8988" y="249633"/>
            <a:ext cx="66656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pt-BR" sz="2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endParaRPr lang="en-US" sz="2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22"/>
          <p:cNvSpPr/>
          <p:nvPr/>
        </p:nvSpPr>
        <p:spPr>
          <a:xfrm>
            <a:off x="280555" y="830980"/>
            <a:ext cx="6696075" cy="596719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tIns="91440" rIns="0"/>
          <a:lstStyle/>
          <a:p>
            <a:pPr defTabSz="914400">
              <a:defRPr/>
            </a:pPr>
            <a:r>
              <a:rPr lang="en-US" sz="1400" b="1" dirty="0" smtClean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COLETA SELETIVA SOLIDÁRIA NA CPRM/SGB</a:t>
            </a:r>
            <a:r>
              <a:rPr lang="en-US" sz="1400" dirty="0" smtClean="0">
                <a:solidFill>
                  <a:srgbClr val="2499DA"/>
                </a:solidFill>
                <a:latin typeface="Arial Narrow"/>
                <a:cs typeface="Arial Narrow"/>
              </a:rPr>
              <a:t>:</a:t>
            </a:r>
          </a:p>
          <a:p>
            <a:pPr defTabSz="914400">
              <a:defRPr/>
            </a:pPr>
            <a:endParaRPr lang="en-US" sz="1400" dirty="0">
              <a:solidFill>
                <a:srgbClr val="2499DA"/>
              </a:solidFill>
              <a:latin typeface="Arial Narrow"/>
              <a:cs typeface="Arial Narrow"/>
            </a:endParaRPr>
          </a:p>
          <a:p>
            <a: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rgbClr val="2499DA"/>
              </a:solidFill>
              <a:latin typeface="Arial Narrow"/>
              <a:cs typeface="Arial Narrow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Gill Sans MT" pitchFamily="34" charset="0"/>
              <a:ea typeface="+mn-ea"/>
              <a:cs typeface="Arial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750" y="1653964"/>
            <a:ext cx="72216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Materias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recicláveis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Ponto de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coleta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Óleo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Eletrônicos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(e-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lixo</a:t>
            </a:r>
            <a:r>
              <a:rPr lang="en-US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Banners;</a:t>
            </a:r>
            <a:endParaRPr lang="en-US" sz="1400" b="1" spc="20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Coletor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pilhas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 </a:t>
            </a:r>
            <a:r>
              <a:rPr lang="en-US" sz="1400" b="1" spc="2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baterias</a:t>
            </a:r>
            <a:r>
              <a:rPr lang="en-US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1400" b="1" spc="2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Coletor</a:t>
            </a:r>
            <a:r>
              <a:rPr lang="en-US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</a:t>
            </a:r>
            <a:r>
              <a:rPr lang="en-US" sz="1400" b="1" spc="2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ármacos</a:t>
            </a:r>
            <a:r>
              <a:rPr lang="en-US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válidos</a:t>
            </a:r>
            <a:r>
              <a:rPr lang="en-US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 </a:t>
            </a:r>
            <a:r>
              <a:rPr lang="en-US" sz="1400" b="1" spc="2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vencidos</a:t>
            </a:r>
            <a:r>
              <a:rPr lang="en-US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1400" b="1" spc="2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Raio</a:t>
            </a:r>
            <a:r>
              <a:rPr lang="en-US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-X;</a:t>
            </a:r>
            <a:endParaRPr lang="en-US" sz="1400" b="1" spc="20" dirty="0" smtClean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1400" b="1" spc="2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Cartuchos</a:t>
            </a:r>
            <a:r>
              <a:rPr lang="en-US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 tonners.</a:t>
            </a:r>
            <a:endParaRPr lang="en-US" sz="1400" b="1" spc="20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54" y="4593355"/>
            <a:ext cx="4493716" cy="52478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78" y="1427699"/>
            <a:ext cx="3154874" cy="248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7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2487"/>
            <a:ext cx="9144000" cy="481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9959" y="144705"/>
            <a:ext cx="66656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pt-BR" sz="2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endParaRPr lang="en-US" sz="2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8" y="4618720"/>
            <a:ext cx="4493716" cy="524780"/>
          </a:xfrm>
          <a:prstGeom prst="rect">
            <a:avLst/>
          </a:prstGeom>
        </p:spPr>
      </p:pic>
      <p:pic>
        <p:nvPicPr>
          <p:cNvPr id="8" name="Imagem 7" descr="Resultado de imagem para campanha reciclagem raio x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35"/>
          <a:stretch/>
        </p:blipFill>
        <p:spPr bwMode="auto">
          <a:xfrm>
            <a:off x="1934818" y="762000"/>
            <a:ext cx="5274364" cy="3539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094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undo_apresentaçã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2487"/>
            <a:ext cx="9144000" cy="481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662" y="237145"/>
            <a:ext cx="7614298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t-BR" sz="2600" b="1" dirty="0" smtClean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endParaRPr lang="pt-BR" sz="26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69167" y="1896823"/>
            <a:ext cx="7754804" cy="12803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lnSpc>
                <a:spcPct val="120000"/>
              </a:lnSpc>
              <a:spcBef>
                <a:spcPts val="100"/>
              </a:spcBef>
              <a:spcAft>
                <a:spcPct val="0"/>
              </a:spcAft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r>
              <a:rPr lang="pt-BR" sz="2200" b="1" spc="20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TREINAMENTO COLETA SELETIVA SOLIDÁRIA NA ADMINISTRAÇÃO </a:t>
            </a:r>
            <a:r>
              <a:rPr lang="pt-BR" sz="2200" b="1" spc="20" dirty="0" smtClean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PÚBLICA</a:t>
            </a:r>
          </a:p>
          <a:p>
            <a:pPr algn="ctr" fontAlgn="base">
              <a:lnSpc>
                <a:spcPct val="120000"/>
              </a:lnSpc>
              <a:spcBef>
                <a:spcPts val="100"/>
              </a:spcBef>
              <a:spcAft>
                <a:spcPct val="0"/>
              </a:spcAft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r>
              <a:rPr lang="pt-BR" sz="2200" b="1" spc="20" dirty="0" smtClean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ESTUDO </a:t>
            </a:r>
            <a:r>
              <a:rPr lang="pt-BR" sz="2200" b="1" spc="20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 CASO </a:t>
            </a:r>
            <a:r>
              <a:rPr lang="pt-BR" sz="2200" b="1" spc="20" dirty="0" smtClean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CPRM/SGB</a:t>
            </a:r>
            <a:endParaRPr lang="pt-BR" sz="2200" b="1" spc="20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34738" y="3480469"/>
            <a:ext cx="9103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b="1" dirty="0">
                <a:latin typeface="Tahoma" pitchFamily="34" charset="0"/>
                <a:ea typeface="Tahoma" pitchFamily="34" charset="0"/>
                <a:cs typeface="Tahoma" pitchFamily="34" charset="0"/>
              </a:rPr>
              <a:t>Ana Paula Braga </a:t>
            </a:r>
            <a:r>
              <a:rPr lang="pt-BR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Petito</a:t>
            </a:r>
            <a:r>
              <a:rPr lang="pt-BR" b="1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pt-BR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b="1" dirty="0">
                <a:latin typeface="Tahoma" pitchFamily="34" charset="0"/>
                <a:ea typeface="Tahoma" pitchFamily="34" charset="0"/>
                <a:cs typeface="Tahoma" pitchFamily="34" charset="0"/>
              </a:rPr>
              <a:t>Coordenadora </a:t>
            </a:r>
            <a:r>
              <a:rPr lang="pt-BR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Comissão Nacional de Sustentabilidade e </a:t>
            </a:r>
          </a:p>
          <a:p>
            <a:pPr algn="ctr"/>
            <a:r>
              <a:rPr lang="pt-BR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Coleta Seletiva Solidária</a:t>
            </a:r>
          </a:p>
          <a:p>
            <a:pPr algn="ctr"/>
            <a:r>
              <a:rPr lang="pt-BR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CPRM </a:t>
            </a:r>
            <a:r>
              <a:rPr lang="pt-BR" b="1" dirty="0">
                <a:latin typeface="Tahoma" pitchFamily="34" charset="0"/>
                <a:ea typeface="Tahoma" pitchFamily="34" charset="0"/>
                <a:cs typeface="Tahoma" pitchFamily="34" charset="0"/>
              </a:rPr>
              <a:t>- Serviço Geológico do </a:t>
            </a:r>
            <a:r>
              <a:rPr lang="pt-BR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Brasil</a:t>
            </a:r>
            <a:endParaRPr lang="pt-BR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Picture 2" descr="C:\Users\ana.petito\Documents\PETITOGEO\Programa CPRM Sustentável\Projetos 2015\Logo_Sustentáve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350" y="-41564"/>
            <a:ext cx="1559242" cy="16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01" y="4668590"/>
            <a:ext cx="4493716" cy="5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4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2487"/>
            <a:ext cx="9144000" cy="481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327" y="249634"/>
            <a:ext cx="66656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pt-BR" sz="2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endParaRPr lang="en-US" sz="2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tângulo 10"/>
          <p:cNvSpPr>
            <a:spLocks noChangeArrowheads="1"/>
          </p:cNvSpPr>
          <p:nvPr/>
        </p:nvSpPr>
        <p:spPr bwMode="auto">
          <a:xfrm>
            <a:off x="338198" y="756750"/>
            <a:ext cx="281554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endParaRPr lang="pt-BR" sz="1400" spc="20" dirty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pt-BR" sz="1400" spc="20" dirty="0" smtClean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pt-BR" sz="1400" spc="20" dirty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pt-BR" sz="1400" spc="20" dirty="0" smtClean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pt-BR" sz="1400" spc="20" dirty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pt-BR" sz="1400" spc="20" dirty="0" smtClean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r>
              <a:rPr lang="pt-BR" sz="1400" dirty="0"/>
              <a:t> </a:t>
            </a:r>
            <a:endParaRPr lang="pt-BR" sz="1400" spc="20" dirty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pt-BR" sz="1400" spc="20" dirty="0" smtClean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pt-BR" sz="1400" spc="20" dirty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308604" y="4142412"/>
            <a:ext cx="37469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Informes divulgados por e-mail para </a:t>
            </a:r>
            <a:r>
              <a:rPr lang="pt-BR" sz="12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os (as) colaboradores (as) do ERJ.</a:t>
            </a:r>
            <a:r>
              <a:rPr lang="pt-BR" sz="1200" dirty="0"/>
              <a:t/>
            </a:r>
            <a:br>
              <a:rPr lang="pt-BR" sz="1200" dirty="0"/>
            </a:b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33663" y="769900"/>
            <a:ext cx="5693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400" b="1" dirty="0" smtClean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COLETA SELETIVA SOLIDÁRIA NO ERJ </a:t>
            </a:r>
            <a:endParaRPr lang="pt-BR" sz="1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Imagem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13" y="1243326"/>
            <a:ext cx="1806683" cy="2710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Imagem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389" y="1323810"/>
            <a:ext cx="1753026" cy="2629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Imagem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699" y="1284044"/>
            <a:ext cx="2709072" cy="2709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56" y="4631676"/>
            <a:ext cx="4493716" cy="5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1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2487"/>
            <a:ext cx="9144000" cy="481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293" y="210018"/>
            <a:ext cx="66656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pt-BR" sz="2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endParaRPr lang="en-US" sz="2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2" descr="C:\Users\vinicius.pontes\Desktop\Coleta Seletiva\Fotos\20131114_1550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66" y="747425"/>
            <a:ext cx="6854467" cy="385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09" y="4620256"/>
            <a:ext cx="4493716" cy="5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7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2487"/>
            <a:ext cx="9144000" cy="481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293" y="210018"/>
            <a:ext cx="66656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pt-BR" sz="2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endParaRPr lang="en-US" sz="2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09" y="4620256"/>
            <a:ext cx="4493716" cy="52478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04" y="637889"/>
            <a:ext cx="3867722" cy="3867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052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2487"/>
            <a:ext cx="9144000" cy="481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544" y="249633"/>
            <a:ext cx="66656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pt-BR" sz="2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endParaRPr lang="en-US" sz="2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22"/>
          <p:cNvSpPr/>
          <p:nvPr/>
        </p:nvSpPr>
        <p:spPr>
          <a:xfrm>
            <a:off x="280554" y="725635"/>
            <a:ext cx="6696075" cy="596719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tIns="91440" rIns="0"/>
          <a:lstStyle/>
          <a:p>
            <a:pPr defTabSz="914400">
              <a:defRPr/>
            </a:pPr>
            <a:r>
              <a:rPr lang="en-US" sz="1400" b="1" dirty="0" smtClean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COLETA SELETIVA SOLIDÁRIA NO ERJ:</a:t>
            </a:r>
          </a:p>
          <a:p>
            <a:pPr defTabSz="914400">
              <a:defRPr/>
            </a:pPr>
            <a:endParaRPr lang="en-US" sz="1400" dirty="0">
              <a:solidFill>
                <a:srgbClr val="2499DA"/>
              </a:solidFill>
              <a:latin typeface="Arial Narrow"/>
              <a:cs typeface="Arial Narrow"/>
            </a:endParaRPr>
          </a:p>
          <a:p>
            <a: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rgbClr val="2499DA"/>
              </a:solidFill>
              <a:latin typeface="Arial Narrow"/>
              <a:cs typeface="Arial Narrow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Gill Sans MT" pitchFamily="34" charset="0"/>
              <a:ea typeface="+mn-ea"/>
              <a:cs typeface="Arial" charset="0"/>
            </a:endParaRPr>
          </a:p>
        </p:txBody>
      </p:sp>
      <p:pic>
        <p:nvPicPr>
          <p:cNvPr id="10" name="Picture 4" descr="C:\Users\vinicius.pontes\Desktop\Coleta Seletiva\Fotos\20131114_1551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6"/>
          <a:stretch/>
        </p:blipFill>
        <p:spPr bwMode="auto">
          <a:xfrm>
            <a:off x="5609359" y="1281294"/>
            <a:ext cx="2446193" cy="2703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16"/>
          <a:stretch/>
        </p:blipFill>
        <p:spPr>
          <a:xfrm>
            <a:off x="698296" y="1312468"/>
            <a:ext cx="3536501" cy="2703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tângulo 2"/>
          <p:cNvSpPr/>
          <p:nvPr/>
        </p:nvSpPr>
        <p:spPr>
          <a:xfrm>
            <a:off x="942392" y="4236269"/>
            <a:ext cx="28863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Ponto de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coleta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ó</a:t>
            </a:r>
            <a:r>
              <a:rPr lang="en-US" sz="1400" b="1" spc="2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leo</a:t>
            </a:r>
            <a:r>
              <a:rPr lang="en-US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- ERJ</a:t>
            </a:r>
            <a:endParaRPr lang="en-US" sz="1400" b="1" spc="20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436108" y="4236270"/>
            <a:ext cx="32550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Coletor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pilhas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 </a:t>
            </a:r>
            <a:r>
              <a:rPr lang="en-US" sz="1400" b="1" spc="2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baterias</a:t>
            </a:r>
            <a:r>
              <a:rPr lang="en-US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- ERJ</a:t>
            </a:r>
            <a:endParaRPr lang="pt-BR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92" y="4640603"/>
            <a:ext cx="4493716" cy="5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9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2487"/>
            <a:ext cx="9144000" cy="481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996" y="249634"/>
            <a:ext cx="66656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pt-BR" sz="2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endParaRPr lang="en-US" sz="2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22"/>
          <p:cNvSpPr/>
          <p:nvPr/>
        </p:nvSpPr>
        <p:spPr>
          <a:xfrm>
            <a:off x="530925" y="2045650"/>
            <a:ext cx="3717496" cy="782374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tIns="91440" rIns="0"/>
          <a:lstStyle/>
          <a:p>
            <a:pPr algn="ctr" defTabSz="914400">
              <a:defRPr/>
            </a:pP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Galpão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Coleta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Seletiva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Solidária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– </a:t>
            </a:r>
            <a:r>
              <a:rPr lang="en-US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ERJ</a:t>
            </a:r>
            <a:endParaRPr lang="en-US" sz="1400" spc="20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Picture 2" descr="C:\Users\vinicius.pontes\Desktop\Coleta Seletiva\Fotos\20131114_1549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767" y="921568"/>
            <a:ext cx="3496160" cy="349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09" y="4600445"/>
            <a:ext cx="4493716" cy="5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7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02127"/>
            <a:ext cx="9144000" cy="481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736" y="256672"/>
            <a:ext cx="66656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pt-BR" sz="2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endParaRPr lang="en-US" sz="2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22"/>
          <p:cNvSpPr/>
          <p:nvPr/>
        </p:nvSpPr>
        <p:spPr>
          <a:xfrm>
            <a:off x="72736" y="1877699"/>
            <a:ext cx="4946005" cy="154091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tIns="91440" rIns="0"/>
          <a:lstStyle/>
          <a:p>
            <a:pPr algn="ctr" defTabSz="914400">
              <a:defRPr/>
            </a:pPr>
            <a:r>
              <a:rPr lang="en-US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</a:t>
            </a:r>
            <a:r>
              <a:rPr lang="en-US" sz="1400" b="1" spc="2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creche</a:t>
            </a:r>
            <a:r>
              <a:rPr lang="en-US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ERJ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faz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 </a:t>
            </a:r>
            <a:r>
              <a:rPr lang="en-US" sz="1400" b="1" i="1" spc="2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compostagem</a:t>
            </a:r>
            <a:r>
              <a:rPr lang="en-US" sz="1400" b="1" i="1" spc="2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do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resíduo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orgânico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“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limpo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 –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cascas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frutas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talos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legumes e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folhas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não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adequadas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para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consumo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en-US" sz="1400" spc="20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 algn="ctr" defTabSz="914400">
              <a:buFont typeface="Arial" pitchFamily="34" charset="0"/>
              <a:buChar char="•"/>
              <a:defRPr/>
            </a:pPr>
            <a:endParaRPr lang="en-US" sz="1400" spc="20" dirty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</p:txBody>
      </p:sp>
      <p:pic>
        <p:nvPicPr>
          <p:cNvPr id="1026" name="Picture 2" descr="C:\Users\ana.petito\Documents\PETITOGEO\Programa CPRM Sustentável\Projetos 2014\Horta Creche\20140505_0950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573" y="1381991"/>
            <a:ext cx="3726873" cy="2795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8" y="4558360"/>
            <a:ext cx="4493716" cy="5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6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02127"/>
            <a:ext cx="9144000" cy="481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509" y="143492"/>
            <a:ext cx="66656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pt-BR" sz="2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endParaRPr lang="en-US" sz="2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2" descr="C:\Users\vinicius.pontes\Desktop\Coleta Seletiva\Fotos\20131114_1546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191" y="605157"/>
            <a:ext cx="2777018" cy="2775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2"/>
          <p:cNvSpPr/>
          <p:nvPr/>
        </p:nvSpPr>
        <p:spPr>
          <a:xfrm>
            <a:off x="4449158" y="3539924"/>
            <a:ext cx="4513916" cy="810016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tIns="91440" r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compostagem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 a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horta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orgânica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creche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fazem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parte do </a:t>
            </a:r>
            <a:r>
              <a:rPr lang="en-US" sz="1400" b="1" i="1" spc="2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projeto</a:t>
            </a:r>
            <a:r>
              <a:rPr lang="en-US" sz="1400" b="1" i="1" spc="2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i="1" spc="20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pedagógico-educacional</a:t>
            </a:r>
            <a:r>
              <a:rPr lang="en-US" sz="1400" b="1" i="1" spc="2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das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crianças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parceria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com a </a:t>
            </a:r>
            <a:r>
              <a:rPr lang="en-US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1400" b="1" spc="2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omissão</a:t>
            </a:r>
            <a:r>
              <a:rPr lang="en-US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 </a:t>
            </a:r>
            <a:r>
              <a:rPr lang="en-US" sz="1400" b="1" spc="2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Sustentabilidade</a:t>
            </a:r>
            <a:r>
              <a:rPr lang="en-US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ERJ.</a:t>
            </a:r>
            <a:endParaRPr lang="en-US" sz="1400" b="1" spc="20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C:\Users\ana.petito\Documents\PETITOGEO\Programa CPRM Sustentável\Projetos 2014\Horta Creche\20140505_0958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63" y="1180665"/>
            <a:ext cx="4248731" cy="3186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03" y="4602127"/>
            <a:ext cx="4493716" cy="5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6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02127"/>
            <a:ext cx="9144000" cy="481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975" y="214764"/>
            <a:ext cx="66656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pt-BR" sz="2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endParaRPr lang="en-US" sz="2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22"/>
          <p:cNvSpPr/>
          <p:nvPr/>
        </p:nvSpPr>
        <p:spPr>
          <a:xfrm>
            <a:off x="-62886" y="4028642"/>
            <a:ext cx="4513916" cy="810016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tIns="91440" r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spc="2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Horta</a:t>
            </a:r>
            <a:r>
              <a:rPr lang="en-US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orgânica</a:t>
            </a:r>
            <a:r>
              <a:rPr lang="en-US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- REPO</a:t>
            </a:r>
            <a:endParaRPr lang="en-US" sz="1400" b="1" spc="20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0" y="966829"/>
            <a:ext cx="3749447" cy="2812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 descr="C:\Users\ana.peixoto\AppData\Local\Microsoft\Windows\INetCache\Content.Word\IMG_20160908_17374830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825" y="966829"/>
            <a:ext cx="3899535" cy="2814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22"/>
          <p:cNvSpPr/>
          <p:nvPr/>
        </p:nvSpPr>
        <p:spPr>
          <a:xfrm>
            <a:off x="4630347" y="4037733"/>
            <a:ext cx="4513916" cy="810016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tIns="91440" rIns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spc="2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Horta</a:t>
            </a:r>
            <a:r>
              <a:rPr lang="en-US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spc="2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orgânica</a:t>
            </a:r>
            <a:r>
              <a:rPr lang="en-US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– SUREG-PA</a:t>
            </a:r>
            <a:endParaRPr lang="en-US" sz="1400" b="1" spc="20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23" y="4618720"/>
            <a:ext cx="4493716" cy="5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5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2487"/>
            <a:ext cx="9144000" cy="481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38011"/>
            <a:ext cx="66656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pt-BR" sz="2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endParaRPr lang="en-US" sz="2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tângulo 10"/>
          <p:cNvSpPr>
            <a:spLocks noChangeArrowheads="1"/>
          </p:cNvSpPr>
          <p:nvPr/>
        </p:nvSpPr>
        <p:spPr bwMode="auto">
          <a:xfrm>
            <a:off x="338198" y="864665"/>
            <a:ext cx="3748609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pt-BR" sz="1400" b="1" dirty="0" smtClean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EDUCAÇÃO AMBIENTAL CONTINUADA 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400" spc="20" dirty="0" smtClean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pt-BR" sz="1400" spc="20" dirty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endParaRPr lang="pt-BR" sz="1400" spc="20" dirty="0" smtClean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endParaRPr lang="pt-BR" sz="1400" spc="20" dirty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endParaRPr lang="pt-BR" sz="1400" spc="20" dirty="0" smtClean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endParaRPr lang="pt-BR" sz="1400" spc="20" dirty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endParaRPr lang="pt-BR" sz="1400" spc="20" dirty="0" smtClean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r>
              <a:rPr lang="pt-BR" sz="1400" dirty="0">
                <a:solidFill>
                  <a:prstClr val="black"/>
                </a:solidFill>
              </a:rPr>
              <a:t> </a:t>
            </a:r>
            <a:endParaRPr lang="pt-BR" sz="1400" spc="20" dirty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endParaRPr lang="pt-BR" sz="1400" spc="20" dirty="0" smtClean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endParaRPr lang="pt-BR" sz="1400" spc="20" dirty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38198" y="3642208"/>
            <a:ext cx="3853543" cy="1112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291465" algn="ctr">
              <a:lnSpc>
                <a:spcPct val="115000"/>
              </a:lnSpc>
              <a:spcAft>
                <a:spcPts val="0"/>
              </a:spcAft>
            </a:pPr>
            <a:r>
              <a:rPr lang="pt-BR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Treinamento </a:t>
            </a:r>
            <a:r>
              <a:rPr lang="pt-BR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sobre Coleta Seletiva para os colaboradores </a:t>
            </a:r>
            <a:r>
              <a:rPr lang="pt-BR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terceirizados -  ERJ</a:t>
            </a:r>
            <a:endParaRPr lang="pt-BR" sz="1400" b="1" spc="20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001220" y="873025"/>
            <a:ext cx="4329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rPr>
              <a:t> </a:t>
            </a:r>
            <a:r>
              <a:rPr lang="pt-BR" sz="1400" b="1" dirty="0" smtClean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CONSCIENTIZAÇÃO AMBIENTAL</a:t>
            </a:r>
          </a:p>
          <a:p>
            <a:pPr marL="285750" indent="-285750">
              <a:buFont typeface="Arial" pitchFamily="34" charset="0"/>
              <a:buChar char="•"/>
            </a:pP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795935" y="3554491"/>
            <a:ext cx="3909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sz="1200" kern="1400" dirty="0" smtClean="0">
                <a:solidFill>
                  <a:srgbClr val="000000"/>
                </a:solidFill>
                <a:latin typeface="Humnst777 Lt BT"/>
                <a:ea typeface="Times New Roman"/>
                <a:cs typeface="Times New Roman"/>
              </a:rPr>
              <a:t> </a:t>
            </a:r>
            <a:r>
              <a:rPr lang="pt-BR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Crianças assistem ao vídeo da Turma da </a:t>
            </a:r>
            <a:r>
              <a:rPr lang="pt-BR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Mônica </a:t>
            </a:r>
            <a:r>
              <a:rPr lang="pt-BR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 Comunidade da </a:t>
            </a:r>
            <a:r>
              <a:rPr lang="pt-BR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Rocinha - RJ</a:t>
            </a:r>
            <a:endParaRPr lang="pt-BR" sz="1400" b="1" spc="20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pt-BR" sz="1200" dirty="0">
                <a:solidFill>
                  <a:prstClr val="black"/>
                </a:solidFill>
              </a:rPr>
              <a:t/>
            </a:r>
            <a:br>
              <a:rPr lang="pt-BR" sz="1200" dirty="0">
                <a:solidFill>
                  <a:prstClr val="black"/>
                </a:solidFill>
              </a:rPr>
            </a:br>
            <a:endParaRPr lang="pt-BR" dirty="0">
              <a:solidFill>
                <a:prstClr val="black"/>
              </a:solidFill>
            </a:endParaRPr>
          </a:p>
        </p:txBody>
      </p:sp>
      <p:pic>
        <p:nvPicPr>
          <p:cNvPr id="12" name="Imagem 11" descr="C:\Users\jefferson.azevedo\Desktop\petit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29" y="1312136"/>
            <a:ext cx="3340146" cy="2014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Imagem 29" descr="Descrição: C:\Users\jefferson.azevedo\Desktop\mônicarocinh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04" y="1284578"/>
            <a:ext cx="3192158" cy="2121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23" y="4618720"/>
            <a:ext cx="4493716" cy="5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2487"/>
            <a:ext cx="9144000" cy="481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8317" y="165659"/>
            <a:ext cx="66656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pt-BR" sz="2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endParaRPr lang="en-US" sz="2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tângulo 10"/>
          <p:cNvSpPr>
            <a:spLocks noChangeArrowheads="1"/>
          </p:cNvSpPr>
          <p:nvPr/>
        </p:nvSpPr>
        <p:spPr bwMode="auto">
          <a:xfrm>
            <a:off x="338199" y="756750"/>
            <a:ext cx="5652054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400" b="1" dirty="0" smtClean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Cine </a:t>
            </a:r>
            <a:r>
              <a:rPr lang="pt-BR" sz="1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CPRM Sustentável – “Lixo Extraordinário” </a:t>
            </a:r>
          </a:p>
          <a:p>
            <a:pPr marL="285750" indent="-285750">
              <a:buFont typeface="Arial" pitchFamily="34" charset="0"/>
              <a:buChar char="•"/>
            </a:pPr>
            <a:endParaRPr lang="pt-BR" sz="1400" spc="20" dirty="0" smtClean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endParaRPr lang="pt-BR" sz="1400" spc="20" dirty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endParaRPr lang="pt-BR" sz="1400" spc="20" dirty="0" smtClean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endParaRPr lang="pt-BR" sz="1400" spc="20" dirty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endParaRPr lang="pt-BR" sz="1400" spc="20" dirty="0" smtClean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endParaRPr lang="pt-BR" sz="1400" spc="20" dirty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endParaRPr lang="pt-BR" sz="1400" spc="20" dirty="0" smtClean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r>
              <a:rPr lang="pt-BR" sz="1400" dirty="0">
                <a:solidFill>
                  <a:prstClr val="black"/>
                </a:solidFill>
              </a:rPr>
              <a:t> </a:t>
            </a:r>
            <a:endParaRPr lang="pt-BR" sz="1400" spc="20" dirty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endParaRPr lang="pt-BR" sz="1400" spc="20" dirty="0" smtClean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marL="285750" indent="-285750">
              <a:buFont typeface="Arial" pitchFamily="34" charset="0"/>
              <a:buChar char="•"/>
            </a:pPr>
            <a:endParaRPr lang="pt-BR" sz="1400" spc="20" dirty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01548" y="4145421"/>
            <a:ext cx="5102406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291465" algn="ctr">
              <a:lnSpc>
                <a:spcPct val="115000"/>
              </a:lnSpc>
              <a:spcAft>
                <a:spcPts val="0"/>
              </a:spcAft>
            </a:pPr>
            <a:r>
              <a:rPr lang="pt-BR" sz="12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Distribuição de pipocas em potes de garrafa PET durante a exibição do filme “Lixo Extraordinário – RETE</a:t>
            </a:r>
          </a:p>
        </p:txBody>
      </p:sp>
      <p:pic>
        <p:nvPicPr>
          <p:cNvPr id="11" name="Imagem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54" y="1157922"/>
            <a:ext cx="4257675" cy="2827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 descr="http://revistacult.uol.com.br/home/wp-content/uploads/2011/01/lixo_extraordinario_ALT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763" y="845331"/>
            <a:ext cx="2325545" cy="3452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99" y="4618720"/>
            <a:ext cx="4493716" cy="5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2487"/>
            <a:ext cx="9144000" cy="481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48" y="119000"/>
            <a:ext cx="66656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pt-BR" sz="2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endParaRPr lang="en-US" sz="2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22"/>
          <p:cNvSpPr/>
          <p:nvPr/>
        </p:nvSpPr>
        <p:spPr>
          <a:xfrm>
            <a:off x="443922" y="1153174"/>
            <a:ext cx="7421995" cy="821099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0"/>
          <a:lstStyle/>
          <a:p>
            <a:pPr>
              <a:defRPr/>
            </a:pPr>
            <a:endParaRPr lang="en-US" sz="16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91" y="4656445"/>
            <a:ext cx="4493716" cy="52478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3363242" y="1563723"/>
            <a:ext cx="1583353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tabLst/>
              <a:defRPr/>
            </a:pPr>
            <a:r>
              <a:rPr kumimoji="0" lang="pt-BR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Vídeo</a:t>
            </a:r>
            <a:endParaRPr kumimoji="0" lang="pt-BR" sz="2500" b="1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Calibri" panose="020F0502020204030204" pitchFamily="34" charset="0"/>
              <a:buChar char="ʀ"/>
              <a:tabLst/>
              <a:defRPr/>
            </a:pPr>
            <a:endParaRPr kumimoji="0" lang="pt-BR" sz="1200" b="1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96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2487"/>
            <a:ext cx="9144000" cy="481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7608" y="156328"/>
            <a:ext cx="66656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pt-BR" sz="2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endParaRPr lang="en-US" sz="2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5" y="4618720"/>
            <a:ext cx="4493716" cy="5247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576" y="664648"/>
            <a:ext cx="5411350" cy="3822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78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2487"/>
            <a:ext cx="9144000" cy="481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48" y="119000"/>
            <a:ext cx="66656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pt-BR" sz="2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endParaRPr lang="en-US" sz="2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22"/>
          <p:cNvSpPr/>
          <p:nvPr/>
        </p:nvSpPr>
        <p:spPr>
          <a:xfrm>
            <a:off x="443922" y="1153174"/>
            <a:ext cx="7421995" cy="821099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0"/>
          <a:lstStyle/>
          <a:p>
            <a:pPr>
              <a:defRPr/>
            </a:pPr>
            <a:endParaRPr lang="en-US" sz="16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91" y="4656445"/>
            <a:ext cx="4493716" cy="52478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3363242" y="1563723"/>
            <a:ext cx="1583353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tabLst/>
              <a:defRPr/>
            </a:pPr>
            <a:r>
              <a:rPr kumimoji="0" lang="pt-BR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Vídeo</a:t>
            </a:r>
            <a:endParaRPr kumimoji="0" lang="pt-BR" sz="2500" b="1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Calibri" panose="020F0502020204030204" pitchFamily="34" charset="0"/>
              <a:buChar char="ʀ"/>
              <a:tabLst/>
              <a:defRPr/>
            </a:pPr>
            <a:endParaRPr kumimoji="0" lang="pt-BR" sz="1200" b="1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16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2"/>
          <p:cNvSpPr/>
          <p:nvPr/>
        </p:nvSpPr>
        <p:spPr>
          <a:xfrm>
            <a:off x="5038542" y="2059983"/>
            <a:ext cx="4180115" cy="1238039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tIns="91440" rIns="0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2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“Todas as flores do futuro estão contidas nas sementes de hoje.”    </a:t>
            </a:r>
            <a:r>
              <a:rPr kumimoji="0" lang="pt-BR" sz="1200" b="1" i="0" u="none" strike="noStrike" kern="1200" cap="none" spc="2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kumimoji="0" lang="pt-BR" sz="1200" b="1" i="0" u="none" strike="noStrike" kern="1200" cap="none" spc="2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kumimoji="0" lang="pt-BR" sz="1200" b="1" i="0" u="none" strike="noStrike" kern="1200" cap="none" spc="2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2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Provérbio </a:t>
            </a:r>
            <a:r>
              <a:rPr kumimoji="0" lang="pt-BR" sz="1200" b="1" i="0" u="none" strike="noStrike" kern="1200" cap="none" spc="2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Chinês</a:t>
            </a:r>
            <a:endParaRPr kumimoji="0" lang="pt-BR" sz="1200" b="1" i="0" u="none" strike="noStrike" kern="1200" cap="none" spc="2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99DA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99DA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pic>
        <p:nvPicPr>
          <p:cNvPr id="1030" name="Picture 6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14" y="1145526"/>
            <a:ext cx="4802837" cy="3066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75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10" y="814808"/>
            <a:ext cx="3630451" cy="3630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9"/>
          <p:cNvSpPr txBox="1">
            <a:spLocks/>
          </p:cNvSpPr>
          <p:nvPr/>
        </p:nvSpPr>
        <p:spPr>
          <a:xfrm>
            <a:off x="371866" y="1885950"/>
            <a:ext cx="2913095" cy="1290084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MUITO OBRIGADA!!</a:t>
            </a:r>
            <a:br>
              <a:rPr kumimoji="0" lang="pt-BR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kumimoji="0" lang="pt-BR" sz="25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19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g-final-apresentaçã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9"/>
          <p:cNvSpPr txBox="1"/>
          <p:nvPr/>
        </p:nvSpPr>
        <p:spPr>
          <a:xfrm>
            <a:off x="4338735" y="1501837"/>
            <a:ext cx="48052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595959"/>
                </a:solidFill>
                <a:latin typeface="Arial Narrow"/>
                <a:cs typeface="Arial Narrow"/>
              </a:rPr>
              <a:t>Ana </a:t>
            </a:r>
            <a:r>
              <a:rPr lang="pt-BR" sz="1600" b="1" dirty="0">
                <a:solidFill>
                  <a:srgbClr val="595959"/>
                </a:solidFill>
                <a:latin typeface="Arial Narrow"/>
                <a:cs typeface="Arial Narrow"/>
              </a:rPr>
              <a:t>Paula Braga </a:t>
            </a:r>
            <a:r>
              <a:rPr lang="pt-BR" sz="1600" b="1" dirty="0" err="1">
                <a:solidFill>
                  <a:srgbClr val="595959"/>
                </a:solidFill>
                <a:latin typeface="Arial Narrow"/>
                <a:cs typeface="Arial Narrow"/>
              </a:rPr>
              <a:t>Petito</a:t>
            </a:r>
            <a:r>
              <a:rPr lang="pt-BR" sz="1600" b="1" dirty="0">
                <a:solidFill>
                  <a:srgbClr val="595959"/>
                </a:solidFill>
                <a:latin typeface="Arial Narrow"/>
                <a:cs typeface="Arial Narrow"/>
              </a:rPr>
              <a:t/>
            </a:r>
            <a:br>
              <a:rPr lang="pt-BR" sz="1600" b="1" dirty="0">
                <a:solidFill>
                  <a:srgbClr val="595959"/>
                </a:solidFill>
                <a:latin typeface="Arial Narrow"/>
                <a:cs typeface="Arial Narrow"/>
              </a:rPr>
            </a:br>
            <a:r>
              <a:rPr lang="pt-BR" sz="1400" dirty="0">
                <a:solidFill>
                  <a:srgbClr val="595959"/>
                </a:solidFill>
                <a:latin typeface="Arial Narrow"/>
                <a:cs typeface="Arial Narrow"/>
              </a:rPr>
              <a:t>Coordenadora Comissão </a:t>
            </a:r>
            <a:r>
              <a:rPr lang="pt-BR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Nacional de Sustentabilidade e </a:t>
            </a:r>
          </a:p>
          <a:p>
            <a:r>
              <a:rPr lang="pt-BR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Coleta Seletiva Solidária</a:t>
            </a:r>
          </a:p>
          <a:p>
            <a:r>
              <a:rPr lang="pt-BR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CPRM </a:t>
            </a:r>
            <a:r>
              <a:rPr lang="pt-BR" sz="1400" dirty="0">
                <a:solidFill>
                  <a:srgbClr val="595959"/>
                </a:solidFill>
                <a:latin typeface="Arial Narrow"/>
                <a:cs typeface="Arial Narrow"/>
              </a:rPr>
              <a:t>- Serviço Geológico do Brasil</a:t>
            </a:r>
          </a:p>
          <a:p>
            <a:endParaRPr lang="en-US" sz="1600" b="1" dirty="0" smtClean="0">
              <a:solidFill>
                <a:srgbClr val="595959"/>
              </a:solidFill>
              <a:latin typeface="Arial Narrow"/>
              <a:cs typeface="Arial Narrow"/>
            </a:endParaRPr>
          </a:p>
          <a:p>
            <a:r>
              <a:rPr lang="en-US" sz="1400" dirty="0" err="1" smtClean="0">
                <a:solidFill>
                  <a:srgbClr val="595959"/>
                </a:solidFill>
                <a:latin typeface="Arial Narrow"/>
                <a:cs typeface="Arial Narrow"/>
              </a:rPr>
              <a:t>Companhia</a:t>
            </a:r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 de </a:t>
            </a:r>
            <a:r>
              <a:rPr lang="en-US" sz="1400" dirty="0" err="1" smtClean="0">
                <a:solidFill>
                  <a:srgbClr val="595959"/>
                </a:solidFill>
                <a:latin typeface="Arial Narrow"/>
                <a:cs typeface="Arial Narrow"/>
              </a:rPr>
              <a:t>Pesquisa</a:t>
            </a:r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 de </a:t>
            </a:r>
            <a:r>
              <a:rPr lang="en-US" sz="1400" dirty="0" err="1" smtClean="0">
                <a:solidFill>
                  <a:srgbClr val="595959"/>
                </a:solidFill>
                <a:latin typeface="Arial Narrow"/>
                <a:cs typeface="Arial Narrow"/>
              </a:rPr>
              <a:t>Recursos</a:t>
            </a:r>
            <a:r>
              <a:rPr lang="en-US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 </a:t>
            </a:r>
            <a:r>
              <a:rPr lang="en-US" sz="1400" dirty="0" err="1" smtClean="0">
                <a:solidFill>
                  <a:srgbClr val="595959"/>
                </a:solidFill>
                <a:latin typeface="Arial Narrow"/>
                <a:cs typeface="Arial Narrow"/>
              </a:rPr>
              <a:t>Minerais</a:t>
            </a:r>
            <a:endParaRPr lang="en-US" sz="1400" dirty="0">
              <a:solidFill>
                <a:srgbClr val="595959"/>
              </a:solidFill>
              <a:latin typeface="Arial Narrow"/>
              <a:cs typeface="Arial Narrow"/>
            </a:endParaRPr>
          </a:p>
          <a:p>
            <a:endParaRPr lang="pt-BR" sz="600" dirty="0" smtClean="0">
              <a:solidFill>
                <a:srgbClr val="595959"/>
              </a:solidFill>
              <a:latin typeface="Arial Narrow"/>
              <a:cs typeface="Arial Narrow"/>
            </a:endParaRPr>
          </a:p>
          <a:p>
            <a:endParaRPr lang="pt-BR" sz="600" dirty="0">
              <a:solidFill>
                <a:srgbClr val="595959"/>
              </a:solidFill>
              <a:latin typeface="Arial Narrow"/>
              <a:cs typeface="Arial Narrow"/>
            </a:endParaRPr>
          </a:p>
          <a:p>
            <a:r>
              <a:rPr lang="pt-BR" sz="1400" dirty="0">
                <a:solidFill>
                  <a:srgbClr val="595959"/>
                </a:solidFill>
                <a:latin typeface="Arial Narrow"/>
                <a:cs typeface="Arial Narrow"/>
              </a:rPr>
              <a:t>Escritório Rio de Janeiro: Av. Pasteur, 404 - Urca</a:t>
            </a:r>
          </a:p>
          <a:p>
            <a:r>
              <a:rPr lang="pt-BR" sz="1400" dirty="0">
                <a:solidFill>
                  <a:srgbClr val="595959"/>
                </a:solidFill>
                <a:latin typeface="Arial Narrow"/>
                <a:cs typeface="Arial Narrow"/>
              </a:rPr>
              <a:t>Rio de Janeiro - RJ - </a:t>
            </a:r>
            <a:r>
              <a:rPr lang="pt-BR" sz="1400" dirty="0" err="1">
                <a:solidFill>
                  <a:srgbClr val="595959"/>
                </a:solidFill>
                <a:latin typeface="Arial Narrow"/>
                <a:cs typeface="Arial Narrow"/>
              </a:rPr>
              <a:t>Cep</a:t>
            </a:r>
            <a:r>
              <a:rPr lang="pt-BR" sz="1400" dirty="0">
                <a:solidFill>
                  <a:srgbClr val="595959"/>
                </a:solidFill>
                <a:latin typeface="Arial Narrow"/>
                <a:cs typeface="Arial Narrow"/>
              </a:rPr>
              <a:t>: </a:t>
            </a:r>
            <a:r>
              <a:rPr lang="pt-BR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22290-240</a:t>
            </a:r>
          </a:p>
          <a:p>
            <a:r>
              <a:rPr lang="pt-BR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Tel.: </a:t>
            </a:r>
            <a:r>
              <a:rPr lang="pt-BR" sz="1200" dirty="0" smtClean="0">
                <a:solidFill>
                  <a:srgbClr val="595959"/>
                </a:solidFill>
                <a:latin typeface="Arial Narrow"/>
                <a:cs typeface="Arial Narrow"/>
              </a:rPr>
              <a:t>21</a:t>
            </a:r>
            <a:r>
              <a:rPr lang="pt-BR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 2546-0371</a:t>
            </a:r>
          </a:p>
          <a:p>
            <a:r>
              <a:rPr lang="pt-BR" sz="1400" dirty="0" err="1">
                <a:solidFill>
                  <a:srgbClr val="595959"/>
                </a:solidFill>
                <a:latin typeface="Arial Narrow"/>
                <a:cs typeface="Arial Narrow"/>
              </a:rPr>
              <a:t>Cel</a:t>
            </a:r>
            <a:r>
              <a:rPr lang="pt-BR" sz="1400" dirty="0">
                <a:solidFill>
                  <a:srgbClr val="595959"/>
                </a:solidFill>
                <a:latin typeface="Arial Narrow"/>
                <a:cs typeface="Arial Narrow"/>
              </a:rPr>
              <a:t>: </a:t>
            </a:r>
            <a:r>
              <a:rPr lang="pt-BR" sz="1200" dirty="0">
                <a:solidFill>
                  <a:srgbClr val="595959"/>
                </a:solidFill>
                <a:latin typeface="Arial Narrow"/>
                <a:cs typeface="Arial Narrow"/>
              </a:rPr>
              <a:t>21</a:t>
            </a:r>
            <a:r>
              <a:rPr lang="pt-BR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 98215-3713</a:t>
            </a:r>
          </a:p>
          <a:p>
            <a:r>
              <a:rPr lang="pt-BR" sz="800" dirty="0"/>
              <a:t/>
            </a:r>
            <a:br>
              <a:rPr lang="pt-BR" sz="800" dirty="0"/>
            </a:br>
            <a:endParaRPr lang="pt-BR" sz="800" dirty="0" smtClean="0"/>
          </a:p>
          <a:p>
            <a:r>
              <a:rPr lang="pt-BR" sz="1400" dirty="0" smtClean="0">
                <a:solidFill>
                  <a:srgbClr val="595959"/>
                </a:solidFill>
                <a:latin typeface="Arial Narrow"/>
                <a:cs typeface="Arial Narrow"/>
              </a:rPr>
              <a:t>E-mail</a:t>
            </a:r>
            <a:r>
              <a:rPr lang="pt-BR" sz="1400" dirty="0">
                <a:solidFill>
                  <a:srgbClr val="595959"/>
                </a:solidFill>
                <a:latin typeface="Arial Narrow"/>
                <a:cs typeface="Arial Narrow"/>
              </a:rPr>
              <a:t>: ana.petito@cprm.gov.br</a:t>
            </a:r>
            <a:r>
              <a:rPr lang="pt-BR" sz="800" dirty="0">
                <a:solidFill>
                  <a:prstClr val="black"/>
                </a:solidFill>
              </a:rPr>
              <a:t> </a:t>
            </a:r>
            <a:endParaRPr lang="pt-BR" sz="1400" dirty="0" smtClean="0">
              <a:solidFill>
                <a:srgbClr val="595959"/>
              </a:solidFill>
              <a:latin typeface="Arial Narrow"/>
              <a:cs typeface="Arial Narrow"/>
            </a:endParaRPr>
          </a:p>
          <a:p>
            <a:r>
              <a:rPr lang="en-US" sz="1400" b="1" dirty="0" smtClean="0">
                <a:solidFill>
                  <a:srgbClr val="595959"/>
                </a:solidFill>
                <a:latin typeface="Arial Narrow"/>
                <a:cs typeface="Arial Narrow"/>
              </a:rPr>
              <a:t>www.cprm.gov.br</a:t>
            </a:r>
            <a:endParaRPr lang="en-US" sz="1400" b="1" dirty="0">
              <a:solidFill>
                <a:srgbClr val="595959"/>
              </a:solidFill>
              <a:latin typeface="Arial Narrow"/>
              <a:cs typeface="Arial Narrow"/>
            </a:endParaRPr>
          </a:p>
        </p:txBody>
      </p:sp>
      <p:pic>
        <p:nvPicPr>
          <p:cNvPr id="3074" name="Picture 2" descr="C:\Users\ana.petito\Documents\PETITOGEO\Programa CPRM Sustentável\Projetos 2015\Logo_Sustentáve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350" y="-41564"/>
            <a:ext cx="1559242" cy="16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876" y="4524228"/>
            <a:ext cx="4493716" cy="5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3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2487"/>
            <a:ext cx="9144000" cy="481013"/>
          </a:xfrm>
          <a:prstGeom prst="rect">
            <a:avLst/>
          </a:prstGeom>
        </p:spPr>
      </p:pic>
      <p:sp>
        <p:nvSpPr>
          <p:cNvPr id="14" name="Rectangle 22"/>
          <p:cNvSpPr/>
          <p:nvPr/>
        </p:nvSpPr>
        <p:spPr>
          <a:xfrm>
            <a:off x="364670" y="814992"/>
            <a:ext cx="3528318" cy="52543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0"/>
          <a:lstStyle/>
          <a:p>
            <a:pPr>
              <a:defRPr/>
            </a:pPr>
            <a:r>
              <a:rPr lang="pt-BR" sz="1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Sustentabilidade</a:t>
            </a:r>
            <a:endParaRPr lang="en-US" sz="1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en-US" sz="1600" dirty="0">
              <a:solidFill>
                <a:srgbClr val="7F7F7F"/>
              </a:solidFill>
              <a:latin typeface="Gill Sans MT" pitchFamily="34" charset="0"/>
              <a:cs typeface="Arial" charset="0"/>
            </a:endParaRPr>
          </a:p>
        </p:txBody>
      </p:sp>
      <p:sp>
        <p:nvSpPr>
          <p:cNvPr id="15" name="Retângulo 10"/>
          <p:cNvSpPr>
            <a:spLocks noChangeArrowheads="1"/>
          </p:cNvSpPr>
          <p:nvPr/>
        </p:nvSpPr>
        <p:spPr bwMode="auto">
          <a:xfrm>
            <a:off x="364670" y="1236518"/>
            <a:ext cx="832213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pt-BR" sz="1400" spc="2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rPr>
              <a:t>O Termo “sustentável" provém do latim </a:t>
            </a:r>
            <a:r>
              <a:rPr lang="pt-BR" sz="1400" i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rPr>
              <a:t>sustentare</a:t>
            </a:r>
            <a:r>
              <a:rPr lang="pt-BR" sz="1400" i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rPr>
              <a:t> </a:t>
            </a:r>
            <a:r>
              <a:rPr lang="pt-BR" sz="1400" spc="2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rPr>
              <a:t>(sustentar; defender; favorecer, apoiar; conservar, cuidar). </a:t>
            </a:r>
          </a:p>
          <a:p>
            <a:pPr algn="just"/>
            <a:r>
              <a:rPr lang="pt-BR" sz="1400" spc="2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rPr>
              <a:t>	</a:t>
            </a:r>
            <a:endParaRPr lang="pt-BR" sz="1400" spc="20" dirty="0" smtClean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algn="just"/>
            <a:r>
              <a:rPr lang="pt-BR" sz="1400" spc="2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rPr>
              <a:t>	</a:t>
            </a:r>
            <a:r>
              <a:rPr lang="pt-BR" sz="1400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rPr>
              <a:t>O </a:t>
            </a:r>
            <a:r>
              <a:rPr lang="pt-BR" sz="1400" spc="2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rPr>
              <a:t>uso sustentável dos recursos naturais deve </a:t>
            </a:r>
            <a:r>
              <a:rPr lang="pt-BR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rPr>
              <a:t>"suprir as necessidades da geração presente sem afetar a possibilidade das gerações futuras de suprir as suas“ </a:t>
            </a:r>
            <a:endParaRPr lang="pt-BR" sz="1400" b="1" spc="20" dirty="0" smtClean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algn="r"/>
            <a:endParaRPr lang="pt-BR" sz="1400" b="1" spc="20" dirty="0" smtClean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algn="r"/>
            <a:r>
              <a:rPr lang="pt-BR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rPr>
              <a:t>(</a:t>
            </a:r>
            <a:r>
              <a:rPr lang="pt-BR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rPr>
              <a:t>Relatório de </a:t>
            </a:r>
            <a:r>
              <a:rPr lang="pt-BR" sz="1400" b="1" spc="2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rPr>
              <a:t>Brundtland</a:t>
            </a:r>
            <a:r>
              <a:rPr lang="pt-BR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rPr>
              <a:t> - 1987)</a:t>
            </a:r>
            <a:r>
              <a:rPr lang="pt-BR" sz="1400" spc="2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rPr>
              <a:t>. </a:t>
            </a:r>
          </a:p>
          <a:p>
            <a:pPr algn="just"/>
            <a:endParaRPr lang="pt-BR" sz="1400" b="1" spc="20" dirty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 algn="just"/>
            <a:endParaRPr lang="pt-BR" sz="1400" b="1" spc="20" dirty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543" y="3008487"/>
            <a:ext cx="2741319" cy="1540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9" y="4618720"/>
            <a:ext cx="4493716" cy="524780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8371" y="137662"/>
            <a:ext cx="66656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pt-BR" sz="2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endParaRPr lang="en-US" sz="2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93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2487"/>
            <a:ext cx="9144000" cy="481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71" y="137662"/>
            <a:ext cx="66656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pt-BR" sz="2400" b="1" dirty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endParaRPr lang="en-US" sz="2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1962009" y="854026"/>
            <a:ext cx="2474528" cy="1154162"/>
            <a:chOff x="643812" y="791532"/>
            <a:chExt cx="3032449" cy="1154162"/>
          </a:xfrm>
        </p:grpSpPr>
        <p:sp>
          <p:nvSpPr>
            <p:cNvPr id="3" name="Retângulo de cantos arredondados 2"/>
            <p:cNvSpPr/>
            <p:nvPr/>
          </p:nvSpPr>
          <p:spPr>
            <a:xfrm>
              <a:off x="643812" y="839755"/>
              <a:ext cx="3032449" cy="905070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ctangle 1"/>
            <p:cNvSpPr>
              <a:spLocks noChangeArrowheads="1"/>
            </p:cNvSpPr>
            <p:nvPr/>
          </p:nvSpPr>
          <p:spPr bwMode="auto">
            <a:xfrm>
              <a:off x="1138334" y="791532"/>
              <a:ext cx="2043404" cy="1154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7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pt-BR" sz="1200" b="1" spc="2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>DECRETO FEDERAL Nº 5.940, 25/10/2006</a:t>
              </a:r>
              <a:endParaRPr lang="pt-BR" sz="12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pt-BR" sz="1400" spc="2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/>
              </a:r>
              <a:br>
                <a:rPr lang="pt-BR" sz="1400" spc="2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</a:br>
              <a:endParaRPr lang="pt-BR" sz="1400" spc="2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1379807" y="2389364"/>
            <a:ext cx="3638933" cy="1708160"/>
            <a:chOff x="5181600" y="1380823"/>
            <a:chExt cx="3032449" cy="1443477"/>
          </a:xfrm>
        </p:grpSpPr>
        <p:sp>
          <p:nvSpPr>
            <p:cNvPr id="17" name="Retângulo de cantos arredondados 16"/>
            <p:cNvSpPr/>
            <p:nvPr/>
          </p:nvSpPr>
          <p:spPr>
            <a:xfrm>
              <a:off x="5181600" y="1558211"/>
              <a:ext cx="3032449" cy="905070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ctangle 1"/>
            <p:cNvSpPr>
              <a:spLocks noChangeArrowheads="1"/>
            </p:cNvSpPr>
            <p:nvPr/>
          </p:nvSpPr>
          <p:spPr bwMode="auto">
            <a:xfrm>
              <a:off x="5239138" y="1380823"/>
              <a:ext cx="2917371" cy="1443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7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lvl="0" algn="ctr"/>
              <a:r>
                <a:rPr lang="pt-BR" sz="1200" b="1" spc="2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>Institui a separação dos </a:t>
              </a:r>
              <a:r>
                <a:rPr lang="pt-BR" sz="1200" b="1" i="1" spc="20" dirty="0">
                  <a:solidFill>
                    <a:srgbClr val="FF0000"/>
                  </a:solidFill>
                  <a:latin typeface="Arial Narrow"/>
                  <a:cs typeface="Arial Narrow"/>
                </a:rPr>
                <a:t>resíduos recicláveis </a:t>
              </a:r>
              <a:r>
                <a:rPr lang="pt-BR" sz="1200" b="1" spc="2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>descartados pelos órgãos e entidades da </a:t>
              </a:r>
              <a:r>
                <a:rPr lang="pt-BR" sz="1200" b="1" i="1" spc="20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Administração </a:t>
              </a:r>
              <a:r>
                <a:rPr lang="pt-BR" sz="1200" b="1" i="1" spc="20" dirty="0">
                  <a:solidFill>
                    <a:srgbClr val="FF0000"/>
                  </a:solidFill>
                  <a:latin typeface="Arial Narrow"/>
                  <a:cs typeface="Arial Narrow"/>
                </a:rPr>
                <a:t>P</a:t>
              </a:r>
              <a:r>
                <a:rPr lang="pt-BR" sz="1200" b="1" i="1" spc="20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ública </a:t>
              </a:r>
              <a:r>
                <a:rPr lang="pt-BR" sz="1200" b="1" i="1" spc="20" dirty="0">
                  <a:solidFill>
                    <a:srgbClr val="FF0000"/>
                  </a:solidFill>
                  <a:latin typeface="Arial Narrow"/>
                  <a:cs typeface="Arial Narrow"/>
                </a:rPr>
                <a:t>F</a:t>
              </a:r>
              <a:r>
                <a:rPr lang="pt-BR" sz="1200" b="1" i="1" spc="20" dirty="0" smtClean="0">
                  <a:solidFill>
                    <a:srgbClr val="FF0000"/>
                  </a:solidFill>
                  <a:latin typeface="Arial Narrow"/>
                  <a:cs typeface="Arial Narrow"/>
                </a:rPr>
                <a:t>ederal </a:t>
              </a:r>
              <a:r>
                <a:rPr lang="pt-BR" sz="1200" b="1" spc="2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>direta e indireta, na fonte geradora, e a sua destinação às associações e cooperativas dos catadores de materiais </a:t>
              </a:r>
              <a:r>
                <a:rPr lang="pt-BR" sz="1200" b="1" spc="2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>recicláveis.</a:t>
              </a:r>
              <a:endParaRPr lang="pt-BR" sz="12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pt-BR" sz="1400" spc="2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/>
              </a:r>
              <a:br>
                <a:rPr lang="pt-BR" sz="1400" spc="2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</a:br>
              <a:endParaRPr lang="pt-BR" sz="1400" spc="2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21" name="Seta para baixo 20"/>
          <p:cNvSpPr/>
          <p:nvPr/>
        </p:nvSpPr>
        <p:spPr>
          <a:xfrm>
            <a:off x="3045488" y="2043280"/>
            <a:ext cx="307571" cy="43239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 para baixo 21"/>
          <p:cNvSpPr/>
          <p:nvPr/>
        </p:nvSpPr>
        <p:spPr>
          <a:xfrm rot="16200000">
            <a:off x="5378471" y="2915796"/>
            <a:ext cx="290452" cy="43799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7" name="Grupo 26"/>
          <p:cNvGrpSpPr/>
          <p:nvPr/>
        </p:nvGrpSpPr>
        <p:grpSpPr>
          <a:xfrm>
            <a:off x="6028653" y="2515111"/>
            <a:ext cx="2156516" cy="1523494"/>
            <a:chOff x="5181600" y="1340814"/>
            <a:chExt cx="3032449" cy="1523494"/>
          </a:xfrm>
        </p:grpSpPr>
        <p:sp>
          <p:nvSpPr>
            <p:cNvPr id="28" name="Retângulo de cantos arredondados 27"/>
            <p:cNvSpPr/>
            <p:nvPr/>
          </p:nvSpPr>
          <p:spPr>
            <a:xfrm>
              <a:off x="5181600" y="1558211"/>
              <a:ext cx="3032449" cy="905070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ctangle 1"/>
            <p:cNvSpPr>
              <a:spLocks noChangeArrowheads="1"/>
            </p:cNvSpPr>
            <p:nvPr/>
          </p:nvSpPr>
          <p:spPr bwMode="auto">
            <a:xfrm>
              <a:off x="5239138" y="1340814"/>
              <a:ext cx="2917371" cy="1523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7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lvl="0" algn="ctr"/>
              <a:r>
                <a:rPr lang="pt-BR" sz="1200" b="1" spc="2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>COMISSÃO DE SUSTENTABILIDADE/COLETA SELETIVA </a:t>
              </a:r>
              <a:r>
                <a:rPr lang="pt-BR" sz="1200" b="1" spc="2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>SOLIDÁRIA </a:t>
              </a:r>
              <a:r>
                <a:rPr lang="pt-BR" sz="1200" b="1" spc="2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>CPRM/SGB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pt-BR" sz="1400" spc="2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  <a:t/>
              </a:r>
              <a:br>
                <a:rPr lang="pt-BR" sz="1400" spc="2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 Narrow"/>
                  <a:cs typeface="Arial Narrow"/>
                </a:rPr>
              </a:br>
              <a:endParaRPr lang="pt-BR" sz="1400" spc="2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6330589" y="3832948"/>
            <a:ext cx="1679826" cy="761335"/>
            <a:chOff x="6433230" y="3832948"/>
            <a:chExt cx="1679826" cy="761335"/>
          </a:xfrm>
        </p:grpSpPr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565" y="3832948"/>
              <a:ext cx="959491" cy="761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3230" y="3861634"/>
              <a:ext cx="609600" cy="69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Imagem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14" y="4640603"/>
            <a:ext cx="4493716" cy="5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2487"/>
            <a:ext cx="9144000" cy="481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515" y="128336"/>
            <a:ext cx="666560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SERVIÇO GEOLÓGICO DO BRASIL – CPRM</a:t>
            </a:r>
            <a:endParaRPr lang="en-US" sz="2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22"/>
          <p:cNvSpPr/>
          <p:nvPr/>
        </p:nvSpPr>
        <p:spPr>
          <a:xfrm>
            <a:off x="364669" y="543346"/>
            <a:ext cx="6696075" cy="681038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tIns="91440" rIns="0"/>
          <a:lstStyle/>
          <a:p>
            <a:pPr defTabSz="914400">
              <a:defRPr/>
            </a:pPr>
            <a:r>
              <a:rPr lang="pt-BR" sz="2000" b="1" kern="0" dirty="0">
                <a:solidFill>
                  <a:sysClr val="windowText" lastClr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1400" b="1" dirty="0" smtClean="0">
                <a:solidFill>
                  <a:srgbClr val="2499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COLETA SELETIVA E RECICLAGEM</a:t>
            </a:r>
            <a:endParaRPr lang="en-US" sz="1400" b="1" dirty="0">
              <a:solidFill>
                <a:srgbClr val="2499D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CaixaDeTexto 12"/>
          <p:cNvSpPr txBox="1">
            <a:spLocks noChangeArrowheads="1"/>
          </p:cNvSpPr>
          <p:nvPr/>
        </p:nvSpPr>
        <p:spPr bwMode="auto">
          <a:xfrm>
            <a:off x="0" y="1038682"/>
            <a:ext cx="9094645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Coleta Seletiva é o processo </a:t>
            </a:r>
            <a:r>
              <a:rPr lang="pt-BR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que consiste na </a:t>
            </a:r>
            <a:r>
              <a:rPr lang="pt-BR" sz="1400" b="1" i="1" spc="2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separação e recolhimento </a:t>
            </a:r>
            <a:r>
              <a:rPr lang="pt-BR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dos resíduos descartados por empresas e </a:t>
            </a:r>
            <a:r>
              <a:rPr lang="pt-BR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pessoas.</a:t>
            </a:r>
            <a:endParaRPr lang="pt-BR" sz="1400" b="1" spc="20" dirty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pt-BR" sz="1400" b="1" spc="20" dirty="0" smtClean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pt-BR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Reciclagem</a:t>
            </a:r>
            <a:r>
              <a:rPr lang="pt-BR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r>
              <a:rPr lang="pt-BR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é </a:t>
            </a:r>
            <a:r>
              <a:rPr lang="pt-BR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atividade de </a:t>
            </a:r>
            <a:r>
              <a:rPr lang="pt-BR" sz="1400" b="1" i="1" spc="2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transformar materiais já usados </a:t>
            </a:r>
            <a:r>
              <a:rPr lang="pt-BR" sz="1400" b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 novos produtos que podem ser comercializados. </a:t>
            </a:r>
            <a:endParaRPr lang="pt-BR" sz="1400" b="1" spc="20" dirty="0" smtClean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pt-BR" sz="1400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pt-BR" sz="1400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</a:p>
          <a:p>
            <a:pPr algn="ctr"/>
            <a:r>
              <a:rPr lang="pt-BR" sz="1400" b="1" i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Exemplo: </a:t>
            </a:r>
            <a:r>
              <a:rPr lang="pt-BR" sz="1400" b="1" i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papéis </a:t>
            </a:r>
            <a:r>
              <a:rPr lang="pt-BR" sz="1400" b="1" i="1" spc="2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velhos</a:t>
            </a:r>
            <a:r>
              <a:rPr lang="pt-BR" sz="1400" b="1" i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retornam às indústrias e são transformados em </a:t>
            </a:r>
            <a:r>
              <a:rPr lang="pt-BR" sz="1400" b="1" i="1" spc="2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novas</a:t>
            </a:r>
            <a:r>
              <a:rPr lang="pt-BR" sz="1400" b="1" i="1" spc="2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folhas.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516" y="2732426"/>
            <a:ext cx="8956964" cy="1877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56" y="4662487"/>
            <a:ext cx="4493716" cy="5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70539" y="802833"/>
            <a:ext cx="29322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 </a:t>
            </a:r>
            <a:r>
              <a:rPr kumimoji="0" lang="pt-B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 “Rs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da Sustentabilidade</a:t>
            </a:r>
          </a:p>
        </p:txBody>
      </p:sp>
      <p:sp>
        <p:nvSpPr>
          <p:cNvPr id="6" name="Retângulo 5"/>
          <p:cNvSpPr/>
          <p:nvPr/>
        </p:nvSpPr>
        <p:spPr>
          <a:xfrm>
            <a:off x="3742319" y="1622702"/>
            <a:ext cx="1062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Calibri" panose="020F0502020204030204" pitchFamily="34" charset="0"/>
              <a:buChar char="ʀ"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Reduzir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Calibri" panose="020F0502020204030204" pitchFamily="34" charset="0"/>
              <a:buChar char="ʀ"/>
              <a:tabLst/>
              <a:defRPr/>
            </a:pPr>
            <a:endParaRPr kumimoji="0" lang="pt-BR" sz="1200" b="1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692699" y="4092910"/>
            <a:ext cx="1112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Calibri" panose="020F0502020204030204" pitchFamily="34" charset="0"/>
              <a:buChar char="ʀ"/>
              <a:tabLst/>
              <a:defRPr/>
            </a:pPr>
            <a:endParaRPr kumimoji="0" lang="pt-BR" sz="1200" b="1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Calibri" panose="020F0502020204030204" pitchFamily="34" charset="0"/>
              <a:buChar char="ʀ"/>
              <a:tabLst/>
              <a:defRPr/>
            </a:pPr>
            <a:r>
              <a:rPr kumimoji="0" lang="pt-B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Reciclar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84266" y="3872169"/>
            <a:ext cx="13099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Calibri" panose="020F0502020204030204" pitchFamily="34" charset="0"/>
              <a:buChar char="ʀ"/>
              <a:tabLst/>
              <a:defRPr/>
            </a:pPr>
            <a:endParaRPr kumimoji="0" lang="pt-BR" sz="1200" b="1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Calibri" panose="020F0502020204030204" pitchFamily="34" charset="0"/>
              <a:buChar char="ʀ"/>
              <a:tabLst/>
              <a:defRPr/>
            </a:pPr>
            <a:r>
              <a:rPr kumimoji="0" lang="pt-B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Reutilizar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Calibri" panose="020F0502020204030204" pitchFamily="34" charset="0"/>
              <a:buChar char="ʀ"/>
              <a:tabLst/>
              <a:defRPr/>
            </a:pPr>
            <a:endParaRPr kumimoji="0" lang="pt-BR" sz="1200" b="1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95225" y="2592198"/>
            <a:ext cx="1540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Calibri" panose="020F0502020204030204" pitchFamily="34" charset="0"/>
              <a:buChar char="ʀ"/>
              <a:tabLst/>
              <a:defRPr/>
            </a:pPr>
            <a:endParaRPr kumimoji="0" lang="pt-BR" sz="1200" b="1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Calibri" panose="020F0502020204030204" pitchFamily="34" charset="0"/>
              <a:buChar char="ʀ"/>
              <a:tabLst/>
              <a:defRPr/>
            </a:pPr>
            <a:endParaRPr kumimoji="0" lang="pt-BR" sz="1200" b="1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Calibri" panose="020F0502020204030204" pitchFamily="34" charset="0"/>
              <a:buChar char="ʀ"/>
              <a:tabLst/>
              <a:defRPr/>
            </a:pPr>
            <a:r>
              <a:rPr kumimoji="0" lang="pt-B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Reaproveitar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Calibri" panose="020F0502020204030204" pitchFamily="34" charset="0"/>
              <a:buChar char="ʀ"/>
              <a:tabLst/>
              <a:defRPr/>
            </a:pPr>
            <a:endParaRPr kumimoji="0" lang="pt-BR" sz="1200" b="1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49202" y="1499754"/>
            <a:ext cx="1307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Calibri" panose="020F0502020204030204" pitchFamily="34" charset="0"/>
              <a:buChar char="ʀ"/>
              <a:tabLst/>
              <a:defRPr/>
            </a:pPr>
            <a:r>
              <a:rPr kumimoji="0" lang="pt-B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Refletir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Calibri" panose="020F0502020204030204" pitchFamily="34" charset="0"/>
              <a:buChar char="ʀ"/>
              <a:tabLst/>
              <a:defRPr/>
            </a:pPr>
            <a:endParaRPr kumimoji="0" lang="pt-BR" sz="1200" b="1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537464" y="3025693"/>
            <a:ext cx="1108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Calibri" panose="020F0502020204030204" pitchFamily="34" charset="0"/>
              <a:buChar char="ʀ"/>
              <a:tabLst/>
              <a:defRPr/>
            </a:pPr>
            <a:endParaRPr kumimoji="0" lang="pt-BR" sz="1200" b="1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Calibri" panose="020F0502020204030204" pitchFamily="34" charset="0"/>
              <a:buChar char="ʀ"/>
              <a:tabLst/>
              <a:defRPr/>
            </a:pPr>
            <a:r>
              <a:rPr kumimoji="0" lang="pt-B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Reparar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Calibri" panose="020F0502020204030204" pitchFamily="34" charset="0"/>
              <a:buChar char="ʀ"/>
              <a:tabLst/>
              <a:defRPr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35708" y="1835186"/>
            <a:ext cx="10845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Calibri" panose="020F0502020204030204" pitchFamily="34" charset="0"/>
              <a:buChar char="ʀ"/>
              <a:tabLst/>
              <a:defRPr/>
            </a:pPr>
            <a:endParaRPr kumimoji="0" lang="pt-BR" sz="1200" b="1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Calibri" panose="020F0502020204030204" pitchFamily="34" charset="0"/>
              <a:buChar char="ʀ"/>
              <a:tabLst/>
              <a:defRPr/>
            </a:pPr>
            <a:r>
              <a:rPr kumimoji="0" lang="pt-B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Recusar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Calibri" panose="020F0502020204030204" pitchFamily="34" charset="0"/>
              <a:buChar char="ʀ"/>
              <a:tabLst/>
              <a:defRPr/>
            </a:pPr>
            <a:endParaRPr kumimoji="0" lang="pt-BR" sz="1200" b="1" i="0" u="none" strike="noStrike" kern="120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908" y="1961419"/>
            <a:ext cx="3725680" cy="211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610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  <p:bldP spid="8" grpId="0"/>
      <p:bldP spid="9" grpId="0"/>
      <p:bldP spid="10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863" y="750625"/>
            <a:ext cx="3677219" cy="3677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950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227" y="1621655"/>
            <a:ext cx="3598112" cy="2046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5242" y="764926"/>
            <a:ext cx="4258216" cy="3659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lipse 4"/>
          <p:cNvSpPr/>
          <p:nvPr/>
        </p:nvSpPr>
        <p:spPr>
          <a:xfrm>
            <a:off x="4638261" y="3668211"/>
            <a:ext cx="808382" cy="49695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7805530" y="2199861"/>
            <a:ext cx="914400" cy="39469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6710977" y="3260035"/>
            <a:ext cx="928530" cy="54199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5650803" y="3584713"/>
            <a:ext cx="1028292" cy="5168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92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5116</TotalTime>
  <Words>688</Words>
  <Application>Microsoft Office PowerPoint</Application>
  <PresentationFormat>Apresentação na tela (16:9)</PresentationFormat>
  <Paragraphs>205</Paragraphs>
  <Slides>34</Slides>
  <Notes>27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34</vt:i4>
      </vt:variant>
    </vt:vector>
  </HeadingPairs>
  <TitlesOfParts>
    <vt:vector size="45" baseType="lpstr">
      <vt:lpstr>Arial</vt:lpstr>
      <vt:lpstr>Arial Narrow</vt:lpstr>
      <vt:lpstr>Calibri</vt:lpstr>
      <vt:lpstr>Gill Sans MT</vt:lpstr>
      <vt:lpstr>Humnst777 Lt BT</vt:lpstr>
      <vt:lpstr>Tahoma</vt:lpstr>
      <vt:lpstr>Times New Roman</vt:lpstr>
      <vt:lpstr>Verdana</vt:lpstr>
      <vt:lpstr>Wingdings</vt:lpstr>
      <vt:lpstr>Office Theme</vt:lpstr>
      <vt:lpstr>1_Office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BlackJack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Criacao 2</dc:creator>
  <cp:lastModifiedBy>Ana Paula Braga Petito</cp:lastModifiedBy>
  <cp:revision>235</cp:revision>
  <dcterms:created xsi:type="dcterms:W3CDTF">2014-11-28T17:40:17Z</dcterms:created>
  <dcterms:modified xsi:type="dcterms:W3CDTF">2018-06-11T21:41:42Z</dcterms:modified>
</cp:coreProperties>
</file>